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8" r:id="rId3"/>
    <p:sldId id="259" r:id="rId4"/>
    <p:sldId id="260" r:id="rId5"/>
    <p:sldId id="261" r:id="rId6"/>
    <p:sldId id="262" r:id="rId7"/>
    <p:sldId id="263" r:id="rId8"/>
    <p:sldId id="264" r:id="rId9"/>
    <p:sldId id="267" r:id="rId10"/>
    <p:sldId id="268" r:id="rId11"/>
    <p:sldId id="269" r:id="rId12"/>
    <p:sldId id="265" r:id="rId13"/>
    <p:sldId id="266" r:id="rId14"/>
    <p:sldId id="272" r:id="rId15"/>
    <p:sldId id="270" r:id="rId16"/>
    <p:sldId id="271" r:id="rId17"/>
    <p:sldId id="273"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8"/>
    <p:restoredTop sz="94712"/>
  </p:normalViewPr>
  <p:slideViewPr>
    <p:cSldViewPr snapToGrid="0">
      <p:cViewPr varScale="1">
        <p:scale>
          <a:sx n="96" d="100"/>
          <a:sy n="96" d="100"/>
        </p:scale>
        <p:origin x="184" y="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33048-9399-7B43-A12E-AB1101158C3E}" type="datetimeFigureOut">
              <a:rPr kumimoji="1" lang="ja-JP" altLang="en-US" smtClean="0"/>
              <a:t>2023/2/22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1BC20-8476-654F-83F7-C75B2CE9E365}" type="slidenum">
              <a:rPr kumimoji="1" lang="ja-JP" altLang="en-US" smtClean="0"/>
              <a:t>‹#›</a:t>
            </a:fld>
            <a:endParaRPr kumimoji="1" lang="ja-JP" altLang="en-US"/>
          </a:p>
        </p:txBody>
      </p:sp>
    </p:spTree>
    <p:extLst>
      <p:ext uri="{BB962C8B-B14F-4D97-AF65-F5344CB8AC3E}">
        <p14:creationId xmlns:p14="http://schemas.microsoft.com/office/powerpoint/2010/main" val="681673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1EB0B92-1039-9D43-89A2-B98833B80E9B}" type="slidenum">
              <a:rPr kumimoji="1" lang="ja-JP" altLang="en-US" smtClean="0"/>
              <a:t>1</a:t>
            </a:fld>
            <a:endParaRPr kumimoji="1" lang="ja-JP" altLang="en-US"/>
          </a:p>
        </p:txBody>
      </p:sp>
    </p:spTree>
    <p:extLst>
      <p:ext uri="{BB962C8B-B14F-4D97-AF65-F5344CB8AC3E}">
        <p14:creationId xmlns:p14="http://schemas.microsoft.com/office/powerpoint/2010/main" val="422862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027C2D-D95C-06B9-457F-5755C7697B5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9DC5AF1-9998-E492-F6BB-ECAE8C7618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36F76CF-AA4C-839E-109D-570B013A05A2}"/>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5" name="フッター プレースホルダー 4">
            <a:extLst>
              <a:ext uri="{FF2B5EF4-FFF2-40B4-BE49-F238E27FC236}">
                <a16:creationId xmlns:a16="http://schemas.microsoft.com/office/drawing/2014/main" id="{1CEAB028-74CA-8B8F-E240-E2591BADD05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DBA8CAE-FFF6-1A15-573A-0DABE0276D58}"/>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2769263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3B2C34-A8AC-2949-ECDA-E6D99747EC9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5718C2A-8A73-7A73-9780-8FB96EB8ED7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BA1EAD-42D2-F655-02D4-A99A2AE80538}"/>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5" name="フッター プレースホルダー 4">
            <a:extLst>
              <a:ext uri="{FF2B5EF4-FFF2-40B4-BE49-F238E27FC236}">
                <a16:creationId xmlns:a16="http://schemas.microsoft.com/office/drawing/2014/main" id="{DCE4B715-124B-52BE-15CF-4928DEA0991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65F6FE-DA16-0926-6584-13D301707B99}"/>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9574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336C077-2FB8-0EEC-36E7-5DAE20DC8A5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9B591A3-25EF-A49E-EF07-3C9336D3C31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09CBFB-4706-615F-35F3-5535B28E77EE}"/>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5" name="フッター プレースホルダー 4">
            <a:extLst>
              <a:ext uri="{FF2B5EF4-FFF2-40B4-BE49-F238E27FC236}">
                <a16:creationId xmlns:a16="http://schemas.microsoft.com/office/drawing/2014/main" id="{1A73DAB8-3184-6012-1C55-CE3D0EE1AE4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D8EEC07-5B8C-15DE-60C8-476AFCC0CDC8}"/>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1074483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29890D-FD49-B414-7594-8DD94F13B9E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E91388A-787F-F13D-F49C-3E1F96D306E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0E1A86F-EA02-8D15-2F6A-C573C971748B}"/>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5" name="フッター プレースホルダー 4">
            <a:extLst>
              <a:ext uri="{FF2B5EF4-FFF2-40B4-BE49-F238E27FC236}">
                <a16:creationId xmlns:a16="http://schemas.microsoft.com/office/drawing/2014/main" id="{9E8EE959-710A-6951-95A6-B516A3F363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E07FAB-BF19-F6D9-02B3-B30110F77CD8}"/>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214482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307D90-4D36-0019-B234-26E408115D2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103A81-E2F4-EFC5-22F0-3CFE220D6D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FB84FB6-8DCD-9C18-27E5-5599F2DE3285}"/>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5" name="フッター プレースホルダー 4">
            <a:extLst>
              <a:ext uri="{FF2B5EF4-FFF2-40B4-BE49-F238E27FC236}">
                <a16:creationId xmlns:a16="http://schemas.microsoft.com/office/drawing/2014/main" id="{77DF7182-6907-36D4-D587-9EA5F4A729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253DFC8-EFB5-0872-C265-1A8DA297882B}"/>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91103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5EE57-3AF3-C0CD-E435-718978FE2B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8D50AD8-0941-B2D3-135F-106D0464C75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88B1134-8725-6C36-D26E-6A6D7718CBC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E0BD2AB-E70E-4EA2-E270-9D455C6F1232}"/>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6" name="フッター プレースホルダー 5">
            <a:extLst>
              <a:ext uri="{FF2B5EF4-FFF2-40B4-BE49-F238E27FC236}">
                <a16:creationId xmlns:a16="http://schemas.microsoft.com/office/drawing/2014/main" id="{C0A4EAA1-734B-3CEF-E021-3D53250911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D4EC95E-5760-D5B5-77A0-0E5FAE4767A9}"/>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81161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4FAC32-332F-AACB-93AE-BC659E73626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5E2EA1-D0A6-6BC3-88B0-E353F635B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8CAE957-4BD3-86D3-8696-CA6C629D4CB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6C19F2F-2A9E-BD49-981D-2392878E5D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316CD8F-019B-4FB3-C729-E9557882F1A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EE85FB1-6CED-4617-622A-3C968AF04E23}"/>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8" name="フッター プレースホルダー 7">
            <a:extLst>
              <a:ext uri="{FF2B5EF4-FFF2-40B4-BE49-F238E27FC236}">
                <a16:creationId xmlns:a16="http://schemas.microsoft.com/office/drawing/2014/main" id="{F4201E07-36F2-E88D-CBAE-8403FDD7104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0E993EC-9096-F789-56AF-4C46E2D152D5}"/>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3752700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AF8F6-A527-CBB0-ACB3-F505D448E25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9A75AA0-7088-0376-92EE-614D55D4217B}"/>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4" name="フッター プレースホルダー 3">
            <a:extLst>
              <a:ext uri="{FF2B5EF4-FFF2-40B4-BE49-F238E27FC236}">
                <a16:creationId xmlns:a16="http://schemas.microsoft.com/office/drawing/2014/main" id="{F7999645-E62D-6C67-A445-7068E0CF0FD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E54C3CD-A3BC-BDC7-F4B2-4F4572C71E77}"/>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2838088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AB2F658-32EF-CA71-6A0C-753513B4EBFA}"/>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3" name="フッター プレースホルダー 2">
            <a:extLst>
              <a:ext uri="{FF2B5EF4-FFF2-40B4-BE49-F238E27FC236}">
                <a16:creationId xmlns:a16="http://schemas.microsoft.com/office/drawing/2014/main" id="{AB78E9FC-44BF-C30B-2B18-3FC52B6F6F1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162F8D2-176F-51C5-0A71-A086018285F5}"/>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25212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3FC064-2EF5-7A0E-93EA-CA8A2B47EA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9BFADD9-8C54-593C-A780-570BF0FDC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B891E42-083F-2856-C68B-BF7B96E28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B6782F2-C95E-77B6-2E18-A6833F49BD47}"/>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6" name="フッター プレースホルダー 5">
            <a:extLst>
              <a:ext uri="{FF2B5EF4-FFF2-40B4-BE49-F238E27FC236}">
                <a16:creationId xmlns:a16="http://schemas.microsoft.com/office/drawing/2014/main" id="{942BC9F0-D59D-2FD3-556B-1674C37753F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2B46F31-F936-C1D8-9830-032C82AF8FDA}"/>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750591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057084-A1F0-A9B9-B134-CAF91689C34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A043D34-5C9A-24CE-8B35-6EE14D303B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7492A0F-0301-310B-89A7-A0A80188E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B918E12-F47E-53CF-4F85-4FE7FBD6036F}"/>
              </a:ext>
            </a:extLst>
          </p:cNvPr>
          <p:cNvSpPr>
            <a:spLocks noGrp="1"/>
          </p:cNvSpPr>
          <p:nvPr>
            <p:ph type="dt" sz="half" idx="10"/>
          </p:nvPr>
        </p:nvSpPr>
        <p:spPr/>
        <p:txBody>
          <a:bodyPr/>
          <a:lstStyle/>
          <a:p>
            <a:fld id="{D62CD4DD-153F-A343-9C83-0DCCF4523986}" type="datetimeFigureOut">
              <a:rPr kumimoji="1" lang="ja-JP" altLang="en-US" smtClean="0"/>
              <a:t>2023/2/22</a:t>
            </a:fld>
            <a:endParaRPr kumimoji="1" lang="ja-JP" altLang="en-US"/>
          </a:p>
        </p:txBody>
      </p:sp>
      <p:sp>
        <p:nvSpPr>
          <p:cNvPr id="6" name="フッター プレースホルダー 5">
            <a:extLst>
              <a:ext uri="{FF2B5EF4-FFF2-40B4-BE49-F238E27FC236}">
                <a16:creationId xmlns:a16="http://schemas.microsoft.com/office/drawing/2014/main" id="{32F843D3-FDBF-5ED6-668B-88198A84246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5C2903-C52C-FF5F-AE7A-886CD369DBE2}"/>
              </a:ext>
            </a:extLst>
          </p:cNvPr>
          <p:cNvSpPr>
            <a:spLocks noGrp="1"/>
          </p:cNvSpPr>
          <p:nvPr>
            <p:ph type="sldNum" sz="quarter" idx="12"/>
          </p:nvPr>
        </p:nvSpPr>
        <p:spPr/>
        <p:txBody>
          <a:body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384219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CA1C97F-598D-F5CD-87D3-8D109744A9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1C6C610-B3C8-819E-12FF-4DBF908DA7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61A0C98-0DFE-6A1E-41DE-A8BAC3519F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2CD4DD-153F-A343-9C83-0DCCF4523986}" type="datetimeFigureOut">
              <a:rPr kumimoji="1" lang="ja-JP" altLang="en-US" smtClean="0"/>
              <a:t>2023/2/22</a:t>
            </a:fld>
            <a:endParaRPr kumimoji="1" lang="ja-JP" altLang="en-US"/>
          </a:p>
        </p:txBody>
      </p:sp>
      <p:sp>
        <p:nvSpPr>
          <p:cNvPr id="5" name="フッター プレースホルダー 4">
            <a:extLst>
              <a:ext uri="{FF2B5EF4-FFF2-40B4-BE49-F238E27FC236}">
                <a16:creationId xmlns:a16="http://schemas.microsoft.com/office/drawing/2014/main" id="{0D519AA1-CCC9-3191-AB30-E36BEEC238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A7FF0F0-B03B-D49A-06F5-7DBD609F78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9A2808-EEBD-4C43-AA2F-FDC072F5043E}" type="slidenum">
              <a:rPr kumimoji="1" lang="ja-JP" altLang="en-US" smtClean="0"/>
              <a:t>‹#›</a:t>
            </a:fld>
            <a:endParaRPr kumimoji="1" lang="ja-JP" altLang="en-US"/>
          </a:p>
        </p:txBody>
      </p:sp>
    </p:spTree>
    <p:extLst>
      <p:ext uri="{BB962C8B-B14F-4D97-AF65-F5344CB8AC3E}">
        <p14:creationId xmlns:p14="http://schemas.microsoft.com/office/powerpoint/2010/main" val="2354586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9B935-29D6-C668-BD58-1A9B514914C9}"/>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45E9431A-BF7A-F6D2-58BA-3D6E0D602A52}"/>
              </a:ext>
            </a:extLst>
          </p:cNvPr>
          <p:cNvSpPr>
            <a:spLocks noGrp="1"/>
          </p:cNvSpPr>
          <p:nvPr>
            <p:ph type="subTitle" idx="1"/>
          </p:nvPr>
        </p:nvSpPr>
        <p:spPr/>
        <p:txBody>
          <a:bodyPr/>
          <a:lstStyle/>
          <a:p>
            <a:endParaRPr kumimoji="1" lang="ja-JP" altLang="en-US"/>
          </a:p>
        </p:txBody>
      </p:sp>
      <p:pic>
        <p:nvPicPr>
          <p:cNvPr id="4" name="ビデオ 3">
            <a:extLst>
              <a:ext uri="{FF2B5EF4-FFF2-40B4-BE49-F238E27FC236}">
                <a16:creationId xmlns:a16="http://schemas.microsoft.com/office/drawing/2014/main" id="{454FF809-CE0F-F3BE-D5FD-2637D95957D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1" y="10"/>
            <a:ext cx="12191999" cy="6857990"/>
          </a:xfrm>
          <a:prstGeom prst="rect">
            <a:avLst/>
          </a:prstGeom>
        </p:spPr>
      </p:pic>
      <p:sp>
        <p:nvSpPr>
          <p:cNvPr id="7" name="テキスト ボックス 6">
            <a:extLst>
              <a:ext uri="{FF2B5EF4-FFF2-40B4-BE49-F238E27FC236}">
                <a16:creationId xmlns:a16="http://schemas.microsoft.com/office/drawing/2014/main" id="{0E984B81-2F9E-80F9-A0C4-D564BD093D02}"/>
              </a:ext>
            </a:extLst>
          </p:cNvPr>
          <p:cNvSpPr txBox="1"/>
          <p:nvPr/>
        </p:nvSpPr>
        <p:spPr>
          <a:xfrm>
            <a:off x="2467817" y="2949476"/>
            <a:ext cx="7256365" cy="2308324"/>
          </a:xfrm>
          <a:prstGeom prst="rect">
            <a:avLst/>
          </a:prstGeom>
          <a:noFill/>
        </p:spPr>
        <p:txBody>
          <a:bodyPr wrap="square">
            <a:spAutoFit/>
          </a:bodyPr>
          <a:lstStyle/>
          <a:p>
            <a:pPr algn="ctr"/>
            <a:r>
              <a:rPr kumimoji="1" lang="ja-JP" altLang="en-US" sz="4800" b="1">
                <a:solidFill>
                  <a:schemeClr val="bg1"/>
                </a:solidFill>
              </a:rPr>
              <a:t>第</a:t>
            </a:r>
            <a:r>
              <a:rPr kumimoji="1" lang="en-US" altLang="ja-JP" sz="4800" b="1" dirty="0">
                <a:solidFill>
                  <a:schemeClr val="bg1"/>
                </a:solidFill>
              </a:rPr>
              <a:t>5</a:t>
            </a:r>
            <a:r>
              <a:rPr kumimoji="1" lang="ja-JP" altLang="en-US" sz="4800" b="1">
                <a:solidFill>
                  <a:schemeClr val="bg1"/>
                </a:solidFill>
              </a:rPr>
              <a:t>回</a:t>
            </a:r>
            <a:r>
              <a:rPr kumimoji="1" lang="en-US" altLang="ja-JP" sz="4800" b="1" dirty="0">
                <a:solidFill>
                  <a:schemeClr val="bg1"/>
                </a:solidFill>
              </a:rPr>
              <a:t>LT</a:t>
            </a:r>
            <a:r>
              <a:rPr kumimoji="1" lang="ja-JP" altLang="en-US" sz="4800" b="1">
                <a:solidFill>
                  <a:schemeClr val="bg1"/>
                </a:solidFill>
              </a:rPr>
              <a:t>大会（</a:t>
            </a:r>
            <a:r>
              <a:rPr kumimoji="1" lang="en-US" altLang="ja-JP" sz="4800" b="1" dirty="0">
                <a:solidFill>
                  <a:schemeClr val="bg1"/>
                </a:solidFill>
              </a:rPr>
              <a:t>2)</a:t>
            </a:r>
            <a:br>
              <a:rPr kumimoji="1" lang="en-US" altLang="ja-JP" sz="4800" b="1" dirty="0">
                <a:solidFill>
                  <a:schemeClr val="bg1"/>
                </a:solidFill>
              </a:rPr>
            </a:br>
            <a:r>
              <a:rPr lang="en-US" altLang="ja-JP" sz="3200" b="1" dirty="0" err="1">
                <a:solidFill>
                  <a:schemeClr val="bg1"/>
                </a:solidFill>
              </a:rPr>
              <a:t>iTL</a:t>
            </a:r>
            <a:r>
              <a:rPr lang="ja-JP" altLang="en-US" sz="3200" b="1">
                <a:solidFill>
                  <a:schemeClr val="bg1"/>
                </a:solidFill>
              </a:rPr>
              <a:t>もくもくサークル</a:t>
            </a:r>
            <a:endParaRPr lang="en-US" altLang="ja-JP" sz="3200" b="1" dirty="0">
              <a:solidFill>
                <a:schemeClr val="bg1"/>
              </a:solidFill>
            </a:endParaRPr>
          </a:p>
          <a:p>
            <a:pPr algn="ctr"/>
            <a:endParaRPr lang="en-US" altLang="ja-JP" sz="3200" b="1" dirty="0">
              <a:solidFill>
                <a:schemeClr val="bg1"/>
              </a:solidFill>
            </a:endParaRPr>
          </a:p>
          <a:p>
            <a:pPr algn="ctr"/>
            <a:endParaRPr lang="en-US" altLang="ja-JP" sz="3200" b="1" dirty="0"/>
          </a:p>
        </p:txBody>
      </p:sp>
    </p:spTree>
    <p:extLst>
      <p:ext uri="{BB962C8B-B14F-4D97-AF65-F5344CB8AC3E}">
        <p14:creationId xmlns:p14="http://schemas.microsoft.com/office/powerpoint/2010/main" val="68658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D82416F-066D-CB34-A920-C6B9A4183BB9}"/>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ストーリー面における強み</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C193591-86A6-2D86-BF34-D3AC073236A9}"/>
              </a:ext>
            </a:extLst>
          </p:cNvPr>
          <p:cNvSpPr>
            <a:spLocks noGrp="1"/>
          </p:cNvSpPr>
          <p:nvPr>
            <p:ph idx="1"/>
          </p:nvPr>
        </p:nvSpPr>
        <p:spPr>
          <a:xfrm>
            <a:off x="1155548" y="2332108"/>
            <a:ext cx="9880893" cy="3959619"/>
          </a:xfrm>
        </p:spPr>
        <p:txBody>
          <a:bodyPr>
            <a:normAutofit/>
          </a:bodyPr>
          <a:lstStyle/>
          <a:p>
            <a:pPr marL="0" indent="0">
              <a:buNone/>
            </a:pPr>
            <a:r>
              <a:rPr kumimoji="1" lang="ja-JP" altLang="en-US" sz="2400" b="1">
                <a:solidFill>
                  <a:srgbClr val="00B0F0"/>
                </a:solidFill>
              </a:rPr>
              <a:t>「共感性・リアルへの適用」</a:t>
            </a:r>
            <a:endParaRPr kumimoji="1" lang="en-US" altLang="ja-JP" sz="2400" b="1" dirty="0">
              <a:solidFill>
                <a:srgbClr val="00B0F0"/>
              </a:solidFill>
            </a:endParaRPr>
          </a:p>
          <a:p>
            <a:pPr marL="0" indent="0">
              <a:buNone/>
            </a:pPr>
            <a:endParaRPr lang="en-US" altLang="ja-JP" sz="2400" b="1" dirty="0">
              <a:solidFill>
                <a:srgbClr val="00B0F0"/>
              </a:solidFill>
            </a:endParaRPr>
          </a:p>
          <a:p>
            <a:pPr marL="0" indent="0">
              <a:buNone/>
            </a:pPr>
            <a:r>
              <a:rPr kumimoji="1" lang="ja-JP" altLang="en-US" sz="2400"/>
              <a:t>日常系が多いきららアニメの中でも、とくに学生生活に焦点を当てる作品では日本の中高校生が経験する事柄が散りばめられている。</a:t>
            </a:r>
            <a:endParaRPr kumimoji="1" lang="en-US" altLang="ja-JP" sz="2400" dirty="0"/>
          </a:p>
          <a:p>
            <a:pPr marL="0" indent="0">
              <a:buNone/>
            </a:pPr>
            <a:endParaRPr lang="en-US" altLang="ja-JP" sz="2400" dirty="0"/>
          </a:p>
          <a:p>
            <a:pPr marL="0" indent="0">
              <a:buNone/>
            </a:pPr>
            <a:r>
              <a:rPr kumimoji="1" lang="ja-JP" altLang="en-US" sz="2400"/>
              <a:t>例）文化祭、</a:t>
            </a:r>
            <a:r>
              <a:rPr lang="ja-JP" altLang="en-US" sz="2400"/>
              <a:t>授業、放課後の部活</a:t>
            </a:r>
            <a:endParaRPr lang="en-US" altLang="ja-JP" sz="2400" dirty="0"/>
          </a:p>
          <a:p>
            <a:pPr marL="0" indent="0">
              <a:buNone/>
            </a:pPr>
            <a:endParaRPr kumimoji="1" lang="en-US" altLang="ja-JP" sz="2400" dirty="0"/>
          </a:p>
          <a:p>
            <a:pPr marL="0" indent="0">
              <a:buNone/>
            </a:pPr>
            <a:r>
              <a:rPr lang="ja-JP" altLang="en-US" sz="2400"/>
              <a:t>このため、新規の読者であっても</a:t>
            </a:r>
            <a:r>
              <a:rPr lang="en-US" altLang="ja-JP" sz="2400" dirty="0"/>
              <a:t>”</a:t>
            </a:r>
            <a:r>
              <a:rPr lang="ja-JP" altLang="en-US" sz="2400"/>
              <a:t>馴染みやすい</a:t>
            </a:r>
            <a:r>
              <a:rPr lang="en-US" altLang="ja-JP" sz="2400" dirty="0"/>
              <a:t>”</a:t>
            </a:r>
            <a:r>
              <a:rPr lang="ja-JP" altLang="en-US" sz="2400"/>
              <a:t>ストーリーであることが多く、実世界の読者に影響を与える。</a:t>
            </a:r>
            <a:r>
              <a:rPr lang="en-US" altLang="ja-JP" sz="2400" dirty="0"/>
              <a:t>(= </a:t>
            </a:r>
            <a:r>
              <a:rPr lang="ja-JP" altLang="en-US" sz="2400"/>
              <a:t>読者を感化する）</a:t>
            </a:r>
            <a:endParaRPr kumimoji="1" lang="ja-JP" altLang="en-US" sz="2400"/>
          </a:p>
        </p:txBody>
      </p:sp>
    </p:spTree>
    <p:extLst>
      <p:ext uri="{BB962C8B-B14F-4D97-AF65-F5344CB8AC3E}">
        <p14:creationId xmlns:p14="http://schemas.microsoft.com/office/powerpoint/2010/main" val="3759335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C0D610-5855-3168-6CE5-4BF55991AF6D}"/>
              </a:ext>
            </a:extLst>
          </p:cNvPr>
          <p:cNvSpPr>
            <a:spLocks noGrp="1"/>
          </p:cNvSpPr>
          <p:nvPr>
            <p:ph type="title"/>
          </p:nvPr>
        </p:nvSpPr>
        <p:spPr>
          <a:xfrm>
            <a:off x="658594" y="398551"/>
            <a:ext cx="6387102" cy="1325563"/>
          </a:xfrm>
        </p:spPr>
        <p:txBody>
          <a:bodyPr>
            <a:normAutofit/>
          </a:bodyPr>
          <a:lstStyle/>
          <a:p>
            <a:r>
              <a:rPr kumimoji="1" lang="ja-JP" altLang="en-US" sz="4000"/>
              <a:t>ストーリー面における強み</a:t>
            </a:r>
          </a:p>
        </p:txBody>
      </p:sp>
      <p:sp>
        <p:nvSpPr>
          <p:cNvPr id="3" name="コンテンツ プレースホルダー 2">
            <a:extLst>
              <a:ext uri="{FF2B5EF4-FFF2-40B4-BE49-F238E27FC236}">
                <a16:creationId xmlns:a16="http://schemas.microsoft.com/office/drawing/2014/main" id="{8D04E560-2545-694B-02D7-BABD86CFCF65}"/>
              </a:ext>
            </a:extLst>
          </p:cNvPr>
          <p:cNvSpPr>
            <a:spLocks noGrp="1"/>
          </p:cNvSpPr>
          <p:nvPr>
            <p:ph idx="1"/>
          </p:nvPr>
        </p:nvSpPr>
        <p:spPr>
          <a:xfrm>
            <a:off x="658594" y="1856614"/>
            <a:ext cx="7649688" cy="4451054"/>
          </a:xfrm>
        </p:spPr>
        <p:txBody>
          <a:bodyPr anchor="t">
            <a:normAutofit fontScale="85000" lnSpcReduction="20000"/>
          </a:bodyPr>
          <a:lstStyle/>
          <a:p>
            <a:pPr marL="0" indent="0">
              <a:buNone/>
            </a:pPr>
            <a:r>
              <a:rPr kumimoji="1" lang="ja-JP" altLang="en-US" sz="1800"/>
              <a:t>前述した反響の面</a:t>
            </a:r>
            <a:r>
              <a:rPr lang="ja-JP" altLang="en-US" sz="1800"/>
              <a:t>に補足する形にはなるが、</a:t>
            </a:r>
            <a:endParaRPr lang="en-US" altLang="ja-JP" sz="1800" dirty="0"/>
          </a:p>
          <a:p>
            <a:pPr marL="0" indent="0">
              <a:buNone/>
            </a:pPr>
            <a:r>
              <a:rPr kumimoji="1" lang="ja-JP" altLang="en-US" sz="1800"/>
              <a:t>本作品を契機に楽器を始めた方もしくは楽器を再開した方が</a:t>
            </a:r>
            <a:endParaRPr kumimoji="1" lang="en-US" altLang="ja-JP" sz="1800" dirty="0"/>
          </a:p>
          <a:p>
            <a:pPr marL="0" indent="0">
              <a:buNone/>
            </a:pPr>
            <a:r>
              <a:rPr lang="ja-JP" altLang="en-US" sz="1800"/>
              <a:t>そこかしこで見られた。</a:t>
            </a:r>
            <a:endParaRPr lang="en-US" altLang="ja-JP" sz="1800" dirty="0"/>
          </a:p>
          <a:p>
            <a:pPr marL="0" indent="0">
              <a:buNone/>
            </a:pPr>
            <a:endParaRPr kumimoji="1" lang="en-US" altLang="ja-JP" sz="1800" dirty="0"/>
          </a:p>
          <a:p>
            <a:pPr marL="0" indent="0">
              <a:buNone/>
            </a:pPr>
            <a:r>
              <a:rPr lang="ja-JP" altLang="en-US" sz="1800"/>
              <a:t>けいおん</a:t>
            </a:r>
            <a:r>
              <a:rPr lang="en-US" altLang="ja-JP" sz="1800" dirty="0"/>
              <a:t>! (2009)</a:t>
            </a:r>
            <a:r>
              <a:rPr lang="ja-JP" altLang="en-US" sz="1800"/>
              <a:t>が社会現象になった際にも、</a:t>
            </a:r>
            <a:endParaRPr lang="en-US" altLang="ja-JP" sz="1800" dirty="0"/>
          </a:p>
          <a:p>
            <a:pPr marL="0" indent="0">
              <a:buNone/>
            </a:pPr>
            <a:r>
              <a:rPr kumimoji="1" lang="ja-JP" altLang="en-US" sz="1800"/>
              <a:t>同じようなことが起きた。</a:t>
            </a:r>
            <a:endParaRPr kumimoji="1" lang="en-US" altLang="ja-JP" sz="1800" dirty="0"/>
          </a:p>
          <a:p>
            <a:pPr marL="0" indent="0">
              <a:buNone/>
            </a:pPr>
            <a:endParaRPr lang="en-US" altLang="ja-JP" sz="1800" dirty="0"/>
          </a:p>
          <a:p>
            <a:pPr marL="0" indent="0">
              <a:buNone/>
            </a:pPr>
            <a:r>
              <a:rPr kumimoji="1" lang="ja-JP" altLang="en-US" sz="1800"/>
              <a:t>異世界系・ラブコメディなどとは異なり、</a:t>
            </a:r>
            <a:endParaRPr kumimoji="1" lang="en-US" altLang="ja-JP" sz="1800" dirty="0"/>
          </a:p>
          <a:p>
            <a:pPr marL="0" indent="0">
              <a:buNone/>
            </a:pPr>
            <a:r>
              <a:rPr lang="ja-JP" altLang="en-US" sz="1800"/>
              <a:t>日常系作品は“再現可能性”が高い。</a:t>
            </a:r>
            <a:endParaRPr lang="en-US" altLang="ja-JP" sz="1800" dirty="0"/>
          </a:p>
          <a:p>
            <a:pPr marL="0" indent="0">
              <a:buNone/>
            </a:pPr>
            <a:endParaRPr kumimoji="1" lang="en-US" altLang="ja-JP" sz="1800" dirty="0"/>
          </a:p>
          <a:p>
            <a:pPr marL="0" indent="0">
              <a:buNone/>
            </a:pPr>
            <a:r>
              <a:rPr lang="ja-JP" altLang="en-US" sz="1800"/>
              <a:t>「魔法が使える、憧れのあの人と仲良くなる」等のイベントは実生活で</a:t>
            </a:r>
            <a:endParaRPr lang="en-US" altLang="ja-JP" sz="1800" dirty="0"/>
          </a:p>
          <a:p>
            <a:pPr marL="0" indent="0">
              <a:buNone/>
            </a:pPr>
            <a:r>
              <a:rPr lang="ja-JP" altLang="en-US" sz="1800"/>
              <a:t>なかなか叶わない。それに比べて、軽音部に入る、楽器を購入するな</a:t>
            </a:r>
            <a:endParaRPr lang="en-US" altLang="ja-JP" sz="1800" dirty="0"/>
          </a:p>
          <a:p>
            <a:pPr marL="0" indent="0">
              <a:buNone/>
            </a:pPr>
            <a:r>
              <a:rPr lang="ja-JP" altLang="en-US" sz="1800"/>
              <a:t>どのアクションは比較的どのアニメ視聴層にとっても実行に移しやすい。</a:t>
            </a:r>
            <a:endParaRPr lang="en-US" altLang="ja-JP" sz="1800" dirty="0"/>
          </a:p>
          <a:p>
            <a:pPr marL="0" indent="0">
              <a:buNone/>
            </a:pPr>
            <a:endParaRPr lang="en-US" altLang="ja-JP" sz="1800" dirty="0"/>
          </a:p>
          <a:p>
            <a:pPr marL="0" indent="0">
              <a:buNone/>
            </a:pPr>
            <a:r>
              <a:rPr kumimoji="1" lang="ja-JP" altLang="en-US" sz="1600"/>
              <a:t>ただ、本作品放送終了後</a:t>
            </a:r>
            <a:r>
              <a:rPr kumimoji="1" lang="en-US" altLang="ja-JP" sz="1600" dirty="0"/>
              <a:t>1</a:t>
            </a:r>
            <a:r>
              <a:rPr kumimoji="1" lang="ja-JP" altLang="en-US" sz="1600"/>
              <a:t>ヶ月経った現在、メルカリでは作中に登場した楽器の出品が多数</a:t>
            </a:r>
            <a:r>
              <a:rPr kumimoji="1" lang="en-US" altLang="ja-JP" sz="1600" dirty="0"/>
              <a:t>…</a:t>
            </a:r>
            <a:endParaRPr kumimoji="1" lang="ja-JP" altLang="en-US" sz="1600"/>
          </a:p>
          <a:p>
            <a:pPr marL="0" indent="0">
              <a:buNone/>
            </a:pPr>
            <a:endParaRPr lang="en-US" altLang="ja-JP" sz="1800" dirty="0"/>
          </a:p>
          <a:p>
            <a:pPr marL="0" indent="0">
              <a:buNone/>
            </a:pPr>
            <a:endParaRPr kumimoji="1" lang="ja-JP" altLang="en-US" sz="1800"/>
          </a:p>
        </p:txBody>
      </p:sp>
      <p:sp>
        <p:nvSpPr>
          <p:cNvPr id="29" name="Freeform: Shape 16">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図 4">
            <a:extLst>
              <a:ext uri="{FF2B5EF4-FFF2-40B4-BE49-F238E27FC236}">
                <a16:creationId xmlns:a16="http://schemas.microsoft.com/office/drawing/2014/main" id="{47A17930-A580-B871-A400-B59B2260A4D3}"/>
              </a:ext>
            </a:extLst>
          </p:cNvPr>
          <p:cNvPicPr>
            <a:picLocks noChangeAspect="1"/>
          </p:cNvPicPr>
          <p:nvPr/>
        </p:nvPicPr>
        <p:blipFill rotWithShape="1">
          <a:blip r:embed="rId2"/>
          <a:srcRect l="2076"/>
          <a:stretch/>
        </p:blipFill>
        <p:spPr>
          <a:xfrm>
            <a:off x="7689829" y="10"/>
            <a:ext cx="4502173" cy="3448209"/>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30" name="Freeform: Shape 18">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図 3">
            <a:extLst>
              <a:ext uri="{FF2B5EF4-FFF2-40B4-BE49-F238E27FC236}">
                <a16:creationId xmlns:a16="http://schemas.microsoft.com/office/drawing/2014/main" id="{EB11A080-A10A-49F5-6A0F-7925133D0758}"/>
              </a:ext>
            </a:extLst>
          </p:cNvPr>
          <p:cNvPicPr>
            <a:picLocks noChangeAspect="1"/>
          </p:cNvPicPr>
          <p:nvPr/>
        </p:nvPicPr>
        <p:blipFill rotWithShape="1">
          <a:blip r:embed="rId3"/>
          <a:srcRect l="13243" r="17389" b="-1"/>
          <a:stretch/>
        </p:blipFill>
        <p:spPr>
          <a:xfrm>
            <a:off x="8768827" y="4082141"/>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421657149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AA98343-3D8C-3EB4-AC8F-BEDF48E4E471}"/>
              </a:ext>
            </a:extLst>
          </p:cNvPr>
          <p:cNvSpPr>
            <a:spLocks noGrp="1"/>
          </p:cNvSpPr>
          <p:nvPr>
            <p:ph type="title"/>
          </p:nvPr>
        </p:nvSpPr>
        <p:spPr>
          <a:xfrm>
            <a:off x="1156851" y="528638"/>
            <a:ext cx="9888496" cy="1009255"/>
          </a:xfrm>
        </p:spPr>
        <p:txBody>
          <a:bodyPr anchor="t">
            <a:normAutofit/>
          </a:bodyPr>
          <a:lstStyle/>
          <a:p>
            <a:r>
              <a:rPr kumimoji="1" lang="ja-JP" altLang="en-US" sz="4000">
                <a:solidFill>
                  <a:schemeClr val="bg1"/>
                </a:solidFill>
              </a:rPr>
              <a:t>楽曲・ストーリー以外の強み</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ADFBB49-7B76-4C34-58E3-7BDBBE49A267}"/>
              </a:ext>
            </a:extLst>
          </p:cNvPr>
          <p:cNvSpPr>
            <a:spLocks noGrp="1"/>
          </p:cNvSpPr>
          <p:nvPr>
            <p:ph idx="1"/>
          </p:nvPr>
        </p:nvSpPr>
        <p:spPr>
          <a:xfrm>
            <a:off x="1155548" y="2217343"/>
            <a:ext cx="9880893" cy="3959619"/>
          </a:xfrm>
        </p:spPr>
        <p:txBody>
          <a:bodyPr>
            <a:normAutofit fontScale="85000" lnSpcReduction="20000"/>
          </a:bodyPr>
          <a:lstStyle/>
          <a:p>
            <a:pPr marL="0" indent="0">
              <a:buNone/>
            </a:pPr>
            <a:r>
              <a:rPr lang="ja-JP" altLang="en-US" sz="2400" b="1">
                <a:solidFill>
                  <a:srgbClr val="FFC000"/>
                </a:solidFill>
              </a:rPr>
              <a:t>「聖地巡礼」</a:t>
            </a:r>
            <a:endParaRPr lang="en-US" altLang="ja-JP" sz="2400" b="1" dirty="0">
              <a:solidFill>
                <a:srgbClr val="FFC000"/>
              </a:solidFill>
            </a:endParaRPr>
          </a:p>
          <a:p>
            <a:pPr marL="0" indent="0">
              <a:buNone/>
            </a:pPr>
            <a:endParaRPr kumimoji="1" lang="en-US" altLang="ja-JP" sz="2400" dirty="0">
              <a:solidFill>
                <a:srgbClr val="FFC000"/>
              </a:solidFill>
            </a:endParaRPr>
          </a:p>
          <a:p>
            <a:r>
              <a:rPr kumimoji="1" lang="ja-JP" altLang="en-US" sz="2400"/>
              <a:t>きららアニメ、特に日常系にありがちな要素として、</a:t>
            </a:r>
            <a:endParaRPr kumimoji="1" lang="en-US" altLang="ja-JP" sz="2400" dirty="0"/>
          </a:p>
          <a:p>
            <a:pPr marL="0" indent="0">
              <a:buNone/>
            </a:pPr>
            <a:r>
              <a:rPr lang="ja-JP" altLang="en-US" sz="2400"/>
              <a:t>実世界に存在する場所を作品の舞台としている場合が多い。</a:t>
            </a:r>
            <a:endParaRPr lang="en-US" altLang="ja-JP" sz="2400" dirty="0"/>
          </a:p>
          <a:p>
            <a:pPr marL="0" indent="0">
              <a:buNone/>
            </a:pPr>
            <a:r>
              <a:rPr lang="ja-JP" altLang="en-US" sz="2400"/>
              <a:t>→ いわゆる「聖地」</a:t>
            </a:r>
            <a:endParaRPr lang="en-US" altLang="ja-JP" sz="2400" dirty="0"/>
          </a:p>
          <a:p>
            <a:pPr marL="0" indent="0">
              <a:buNone/>
            </a:pPr>
            <a:endParaRPr kumimoji="1" lang="en-US" altLang="ja-JP" sz="2400" dirty="0"/>
          </a:p>
          <a:p>
            <a:pPr marL="0" indent="0">
              <a:buNone/>
            </a:pPr>
            <a:r>
              <a:rPr lang="ja-JP" altLang="en-US" sz="2400"/>
              <a:t>・ゆるキャン△</a:t>
            </a:r>
            <a:r>
              <a:rPr lang="en-US" altLang="ja-JP" sz="2400" dirty="0"/>
              <a:t> </a:t>
            </a:r>
            <a:r>
              <a:rPr lang="ja-JP" altLang="en-US" sz="2400"/>
              <a:t>：山梨・長野・静岡・（劇場版</a:t>
            </a:r>
            <a:r>
              <a:rPr lang="en-US" altLang="ja-JP" sz="2400" dirty="0"/>
              <a:t>: </a:t>
            </a:r>
            <a:r>
              <a:rPr lang="ja-JP" altLang="en-US" sz="2400"/>
              <a:t>東京・愛知）</a:t>
            </a:r>
            <a:endParaRPr lang="en-US" altLang="ja-JP" sz="2400" dirty="0"/>
          </a:p>
          <a:p>
            <a:pPr marL="0" indent="0">
              <a:buNone/>
            </a:pPr>
            <a:r>
              <a:rPr kumimoji="1" lang="ja-JP" altLang="en-US" sz="2400"/>
              <a:t>→ 主人公たちが通っていた高校のモデルとなった学校も</a:t>
            </a:r>
            <a:endParaRPr kumimoji="1" lang="en-US" altLang="ja-JP" sz="2400" dirty="0"/>
          </a:p>
          <a:p>
            <a:pPr marL="0" indent="0">
              <a:buNone/>
            </a:pPr>
            <a:r>
              <a:rPr kumimoji="1" lang="ja-JP" altLang="en-US" sz="2400"/>
              <a:t>・けいおん</a:t>
            </a:r>
            <a:r>
              <a:rPr kumimoji="1" lang="en-US" altLang="ja-JP" sz="2400" dirty="0"/>
              <a:t>! :</a:t>
            </a:r>
            <a:r>
              <a:rPr kumimoji="1" lang="ja-JP" altLang="en-US" sz="2400"/>
              <a:t> 京都・滋賀・（劇場版</a:t>
            </a:r>
            <a:r>
              <a:rPr kumimoji="1" lang="en-US" altLang="ja-JP" sz="2400" dirty="0"/>
              <a:t>:</a:t>
            </a:r>
            <a:r>
              <a:rPr kumimoji="1" lang="ja-JP" altLang="en-US" sz="2400"/>
              <a:t> イギリス）</a:t>
            </a:r>
            <a:endParaRPr kumimoji="1" lang="en-US" altLang="ja-JP" sz="2400" dirty="0"/>
          </a:p>
          <a:p>
            <a:pPr marL="0" indent="0">
              <a:buNone/>
            </a:pPr>
            <a:endParaRPr lang="en-US" altLang="ja-JP" sz="2400" dirty="0"/>
          </a:p>
          <a:p>
            <a:r>
              <a:rPr lang="ja-JP" altLang="en-US" sz="2400"/>
              <a:t>本作品も同様に東京（下北沢、新宿）、神奈川（金沢八景・江ノ島）などを舞台に物語が展開されている。</a:t>
            </a:r>
            <a:endParaRPr kumimoji="1" lang="ja-JP" altLang="en-US" sz="2400"/>
          </a:p>
        </p:txBody>
      </p:sp>
    </p:spTree>
    <p:extLst>
      <p:ext uri="{BB962C8B-B14F-4D97-AF65-F5344CB8AC3E}">
        <p14:creationId xmlns:p14="http://schemas.microsoft.com/office/powerpoint/2010/main" val="4094993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AA98343-3D8C-3EB4-AC8F-BEDF48E4E471}"/>
              </a:ext>
            </a:extLst>
          </p:cNvPr>
          <p:cNvSpPr>
            <a:spLocks noGrp="1"/>
          </p:cNvSpPr>
          <p:nvPr>
            <p:ph type="title"/>
          </p:nvPr>
        </p:nvSpPr>
        <p:spPr>
          <a:xfrm>
            <a:off x="1155548" y="649637"/>
            <a:ext cx="9888496" cy="900131"/>
          </a:xfrm>
        </p:spPr>
        <p:txBody>
          <a:bodyPr anchor="t">
            <a:normAutofit/>
          </a:bodyPr>
          <a:lstStyle/>
          <a:p>
            <a:r>
              <a:rPr kumimoji="1" lang="ja-JP" altLang="en-US" sz="4000">
                <a:solidFill>
                  <a:schemeClr val="bg1"/>
                </a:solidFill>
              </a:rPr>
              <a:t>楽曲・ストーリー以外の強み</a:t>
            </a:r>
          </a:p>
        </p:txBody>
      </p:sp>
      <p:sp>
        <p:nvSpPr>
          <p:cNvPr id="12" name="Rectangle 11">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コンテンツ プレースホルダー 4">
            <a:extLst>
              <a:ext uri="{FF2B5EF4-FFF2-40B4-BE49-F238E27FC236}">
                <a16:creationId xmlns:a16="http://schemas.microsoft.com/office/drawing/2014/main" id="{8D8C415D-6F3D-8359-AABE-2527CFA3F108}"/>
              </a:ext>
            </a:extLst>
          </p:cNvPr>
          <p:cNvSpPr>
            <a:spLocks noGrp="1"/>
          </p:cNvSpPr>
          <p:nvPr>
            <p:ph idx="1"/>
          </p:nvPr>
        </p:nvSpPr>
        <p:spPr>
          <a:xfrm>
            <a:off x="1155548" y="2477428"/>
            <a:ext cx="9880893" cy="3959619"/>
          </a:xfrm>
        </p:spPr>
        <p:txBody>
          <a:bodyPr>
            <a:normAutofit fontScale="55000" lnSpcReduction="20000"/>
          </a:bodyPr>
          <a:lstStyle/>
          <a:p>
            <a:pPr marL="0" indent="0">
              <a:buNone/>
            </a:pPr>
            <a:r>
              <a:rPr lang="ja-JP" altLang="en-US" sz="2400" b="1">
                <a:solidFill>
                  <a:srgbClr val="FF00EA"/>
                </a:solidFill>
              </a:rPr>
              <a:t>「百合」</a:t>
            </a:r>
            <a:endParaRPr lang="en-US" altLang="ja-JP" sz="2400" b="1" dirty="0">
              <a:solidFill>
                <a:srgbClr val="FF00EA"/>
              </a:solidFill>
            </a:endParaRPr>
          </a:p>
          <a:p>
            <a:pPr marL="0" indent="0">
              <a:buNone/>
            </a:pPr>
            <a:endParaRPr lang="en-US" altLang="ja-JP" sz="2400" b="1" dirty="0">
              <a:solidFill>
                <a:srgbClr val="FF00EA"/>
              </a:solidFill>
            </a:endParaRPr>
          </a:p>
          <a:p>
            <a:pPr marL="0" indent="0">
              <a:buNone/>
            </a:pPr>
            <a:r>
              <a:rPr lang="ja-JP" altLang="en-US" sz="2400"/>
              <a:t>→ もはや説明するまでもないが、きららアニメにおいてはしばしば女の子のキャラクター同士の関係性がフィーチャーされる。</a:t>
            </a:r>
            <a:endParaRPr lang="en-US" altLang="ja-JP" sz="2400" dirty="0"/>
          </a:p>
          <a:p>
            <a:pPr marL="0" indent="0">
              <a:buNone/>
            </a:pPr>
            <a:endParaRPr lang="en-US" altLang="ja-JP" sz="2400" dirty="0"/>
          </a:p>
          <a:p>
            <a:r>
              <a:rPr lang="ja-JP" altLang="en-US" sz="2400"/>
              <a:t>おちこぼれフルーツタルトなどがその顕著な例。本作品においてもそれらしき描写はいくつかある。</a:t>
            </a:r>
            <a:endParaRPr lang="en-US" altLang="ja-JP" sz="2400" dirty="0"/>
          </a:p>
          <a:p>
            <a:endParaRPr lang="en-US" altLang="ja-JP" sz="2400" dirty="0"/>
          </a:p>
          <a:p>
            <a:r>
              <a:rPr lang="ja-JP" altLang="en-US" sz="2400"/>
              <a:t>「日常系」と「百合」は前者の性質上、両立しやすい傾向にある。</a:t>
            </a:r>
            <a:endParaRPr lang="en-US" altLang="ja-JP" sz="2400" dirty="0"/>
          </a:p>
          <a:p>
            <a:pPr marL="0" indent="0">
              <a:buNone/>
            </a:pPr>
            <a:r>
              <a:rPr lang="ja-JP" altLang="en-US" sz="2400"/>
              <a:t>というのも、日常系を愛好するアニメファンは“変化”を嫌うため、</a:t>
            </a:r>
            <a:endParaRPr lang="en-US" altLang="ja-JP" sz="2400" dirty="0"/>
          </a:p>
          <a:p>
            <a:pPr marL="0" indent="0">
              <a:buNone/>
            </a:pPr>
            <a:r>
              <a:rPr lang="ja-JP" altLang="en-US" sz="2400"/>
              <a:t>固定された登場人物同士のカップリングに安心感を覚える。また、百合愛好家の中にはそもそも異性が上記のカップリングの間</a:t>
            </a:r>
            <a:endParaRPr lang="en-US" altLang="ja-JP" sz="2400" dirty="0"/>
          </a:p>
          <a:p>
            <a:pPr marL="0" indent="0">
              <a:buNone/>
            </a:pPr>
            <a:r>
              <a:rPr lang="ja-JP" altLang="en-US" sz="2400"/>
              <a:t>に挟まるという自体を嫌う人々がいる。</a:t>
            </a:r>
            <a:endParaRPr lang="en-US" altLang="ja-JP" sz="2400" dirty="0"/>
          </a:p>
          <a:p>
            <a:pPr marL="0" indent="0">
              <a:buNone/>
            </a:pPr>
            <a:endParaRPr lang="en-US" altLang="ja-JP" sz="2400" dirty="0"/>
          </a:p>
          <a:p>
            <a:r>
              <a:rPr lang="ja-JP" altLang="en-US" sz="2400"/>
              <a:t>上記の背景もあり、きららアニメでは男性比率が極端に少ない。本作品の登場人物も（モブを除いて）ほとんどが女性である。</a:t>
            </a:r>
            <a:endParaRPr lang="en-US" altLang="ja-JP" sz="2400" dirty="0"/>
          </a:p>
          <a:p>
            <a:pPr marL="0" indent="0">
              <a:buNone/>
            </a:pPr>
            <a:r>
              <a:rPr lang="ja-JP" altLang="en-US" sz="2400"/>
              <a:t>要するにきららアニメは他のジャンルとの棲み分けがされていると考えて良い。</a:t>
            </a:r>
            <a:endParaRPr lang="en-US" altLang="ja-JP" sz="2400" dirty="0"/>
          </a:p>
          <a:p>
            <a:pPr marL="0" indent="0">
              <a:buNone/>
            </a:pPr>
            <a:endParaRPr lang="en-US" altLang="ja-JP" sz="2400" dirty="0"/>
          </a:p>
          <a:p>
            <a:r>
              <a:rPr lang="ja-JP" altLang="en-US" sz="2400"/>
              <a:t>「百合の間に挟まる男」、</a:t>
            </a:r>
            <a:r>
              <a:rPr lang="en-US" altLang="ja-JP" sz="2400" dirty="0" err="1"/>
              <a:t>pixiv</a:t>
            </a:r>
            <a:r>
              <a:rPr lang="ja-JP" altLang="en-US" sz="2400"/>
              <a:t>辞典を参照願いたい。</a:t>
            </a:r>
            <a:endParaRPr lang="en-US" altLang="ja-JP" sz="2400" dirty="0"/>
          </a:p>
          <a:p>
            <a:endParaRPr lang="en-US" altLang="ja-JP" sz="2400" dirty="0"/>
          </a:p>
        </p:txBody>
      </p:sp>
      <p:sp>
        <p:nvSpPr>
          <p:cNvPr id="6" name="四角形吹き出し 5">
            <a:extLst>
              <a:ext uri="{FF2B5EF4-FFF2-40B4-BE49-F238E27FC236}">
                <a16:creationId xmlns:a16="http://schemas.microsoft.com/office/drawing/2014/main" id="{0AB0B6F0-6B00-06A3-C272-B956B712F2EA}"/>
              </a:ext>
            </a:extLst>
          </p:cNvPr>
          <p:cNvSpPr/>
          <p:nvPr/>
        </p:nvSpPr>
        <p:spPr>
          <a:xfrm>
            <a:off x="8478982" y="308757"/>
            <a:ext cx="3384467" cy="2168671"/>
          </a:xfrm>
          <a:prstGeom prst="wedgeRectCallout">
            <a:avLst>
              <a:gd name="adj1" fmla="val -27149"/>
              <a:gd name="adj2" fmla="val 497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b="1"/>
              <a:t>注意事項：</a:t>
            </a:r>
            <a:endParaRPr kumimoji="1" lang="en-US" altLang="ja-JP" b="1" dirty="0"/>
          </a:p>
          <a:p>
            <a:pPr algn="ctr"/>
            <a:endParaRPr kumimoji="1" lang="en-US" altLang="ja-JP" dirty="0"/>
          </a:p>
          <a:p>
            <a:pPr algn="ctr"/>
            <a:r>
              <a:rPr kumimoji="1" lang="ja-JP" altLang="en-US"/>
              <a:t>現実世界における</a:t>
            </a:r>
            <a:r>
              <a:rPr kumimoji="1" lang="en-US" altLang="ja-JP" dirty="0"/>
              <a:t>LGBT</a:t>
            </a:r>
            <a:r>
              <a:rPr kumimoji="1" lang="ja-JP" altLang="en-US"/>
              <a:t>の中では、「百合」を性的消費や客体化の文脈に置くことを嫌う方々がいるため、十分に配慮しなければならない。</a:t>
            </a:r>
          </a:p>
        </p:txBody>
      </p:sp>
    </p:spTree>
    <p:extLst>
      <p:ext uri="{BB962C8B-B14F-4D97-AF65-F5344CB8AC3E}">
        <p14:creationId xmlns:p14="http://schemas.microsoft.com/office/powerpoint/2010/main" val="271134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E81FCFF-B6B3-7608-134E-BFF1FFB44C08}"/>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楽曲・ストーリー以外の強み</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1F703BD8-5DF4-8F55-08B5-91584F19B217}"/>
              </a:ext>
            </a:extLst>
          </p:cNvPr>
          <p:cNvSpPr>
            <a:spLocks noGrp="1"/>
          </p:cNvSpPr>
          <p:nvPr>
            <p:ph idx="1"/>
          </p:nvPr>
        </p:nvSpPr>
        <p:spPr>
          <a:xfrm>
            <a:off x="1155548" y="2217343"/>
            <a:ext cx="9880893" cy="3959619"/>
          </a:xfrm>
        </p:spPr>
        <p:txBody>
          <a:bodyPr>
            <a:normAutofit fontScale="77500" lnSpcReduction="20000"/>
          </a:bodyPr>
          <a:lstStyle/>
          <a:p>
            <a:pPr marL="0" indent="0">
              <a:buNone/>
            </a:pPr>
            <a:r>
              <a:rPr kumimoji="1" lang="ja-JP" altLang="en-US" sz="2400" b="1">
                <a:solidFill>
                  <a:srgbClr val="0070C0"/>
                </a:solidFill>
              </a:rPr>
              <a:t>「</a:t>
            </a:r>
            <a:r>
              <a:rPr kumimoji="1" lang="en-US" altLang="ja-JP" sz="2400" b="1" dirty="0">
                <a:solidFill>
                  <a:srgbClr val="0070C0"/>
                </a:solidFill>
              </a:rPr>
              <a:t>4</a:t>
            </a:r>
            <a:r>
              <a:rPr kumimoji="1" lang="ja-JP" altLang="en-US" sz="2400" b="1">
                <a:solidFill>
                  <a:srgbClr val="0070C0"/>
                </a:solidFill>
              </a:rPr>
              <a:t>コマ構成」</a:t>
            </a:r>
            <a:endParaRPr kumimoji="1" lang="en-US" altLang="ja-JP" sz="2400" b="1" dirty="0">
              <a:solidFill>
                <a:srgbClr val="0070C0"/>
              </a:solidFill>
            </a:endParaRPr>
          </a:p>
          <a:p>
            <a:pPr marL="0" indent="0">
              <a:buNone/>
            </a:pPr>
            <a:endParaRPr lang="en-US" altLang="ja-JP" sz="2400" b="1" dirty="0">
              <a:solidFill>
                <a:srgbClr val="0070C0"/>
              </a:solidFill>
            </a:endParaRPr>
          </a:p>
          <a:p>
            <a:pPr marL="0" indent="0">
              <a:buNone/>
            </a:pPr>
            <a:r>
              <a:rPr lang="ja-JP" altLang="en-US" sz="2400"/>
              <a:t>原作の圧倒的な読みやすさ。</a:t>
            </a:r>
            <a:endParaRPr lang="en-US" altLang="ja-JP" sz="2400" dirty="0"/>
          </a:p>
          <a:p>
            <a:pPr marL="0" indent="0">
              <a:buNone/>
            </a:pPr>
            <a:r>
              <a:rPr lang="ja-JP" altLang="en-US" sz="2400"/>
              <a:t>もともとまんがきらら系列が「萌え」に特化した</a:t>
            </a:r>
            <a:r>
              <a:rPr lang="en-US" altLang="ja-JP" sz="2400" dirty="0"/>
              <a:t>4</a:t>
            </a:r>
            <a:r>
              <a:rPr lang="ja-JP" altLang="en-US" sz="2400"/>
              <a:t>コマ雑誌であるために、他の青</a:t>
            </a:r>
            <a:endParaRPr lang="en-US" altLang="ja-JP" sz="2400" dirty="0"/>
          </a:p>
          <a:p>
            <a:pPr marL="0" indent="0">
              <a:buNone/>
            </a:pPr>
            <a:r>
              <a:rPr lang="ja-JP" altLang="en-US" sz="2400"/>
              <a:t>年誌のような</a:t>
            </a:r>
            <a:r>
              <a:rPr lang="en-US" altLang="ja-JP" sz="2400" dirty="0"/>
              <a:t>1</a:t>
            </a:r>
            <a:r>
              <a:rPr lang="ja-JP" altLang="en-US" sz="2400"/>
              <a:t>話完結型の連載スタイルではなく、</a:t>
            </a:r>
            <a:r>
              <a:rPr lang="en-US" altLang="ja-JP" sz="2400" dirty="0"/>
              <a:t>4</a:t>
            </a:r>
            <a:r>
              <a:rPr lang="ja-JP" altLang="en-US" sz="2400"/>
              <a:t>コマごとに異なるエピソードを</a:t>
            </a:r>
            <a:endParaRPr lang="en-US" altLang="ja-JP" sz="2400" dirty="0"/>
          </a:p>
          <a:p>
            <a:pPr marL="0" indent="0">
              <a:buNone/>
            </a:pPr>
            <a:r>
              <a:rPr lang="ja-JP" altLang="en-US" sz="2400"/>
              <a:t>語る形式を取っている。</a:t>
            </a:r>
            <a:endParaRPr lang="en-US" altLang="ja-JP" sz="2400" dirty="0"/>
          </a:p>
          <a:p>
            <a:pPr marL="0" indent="0">
              <a:buNone/>
            </a:pPr>
            <a:endParaRPr lang="en-US" altLang="ja-JP" sz="2400" dirty="0"/>
          </a:p>
          <a:p>
            <a:pPr marL="0" indent="0">
              <a:buNone/>
            </a:pPr>
            <a:r>
              <a:rPr lang="ja-JP" altLang="en-US" sz="2400"/>
              <a:t>・簡潔なコマ割り、非常に見やすい。</a:t>
            </a:r>
            <a:endParaRPr lang="en-US" altLang="ja-JP" sz="2400" dirty="0"/>
          </a:p>
          <a:p>
            <a:pPr marL="0" indent="0">
              <a:buNone/>
            </a:pPr>
            <a:r>
              <a:rPr lang="ja-JP" altLang="en-US" sz="2400"/>
              <a:t>→ 漫画において読者の目線誘導はその作品の読みやすさに直結する。</a:t>
            </a:r>
            <a:endParaRPr lang="en-US" altLang="ja-JP" sz="2400" dirty="0"/>
          </a:p>
          <a:p>
            <a:pPr marL="0" indent="0">
              <a:buNone/>
            </a:pPr>
            <a:r>
              <a:rPr lang="ja-JP" altLang="en-US" sz="2400"/>
              <a:t>まんがきらら作品は</a:t>
            </a:r>
            <a:r>
              <a:rPr lang="en-US" altLang="ja-JP" sz="2400" dirty="0"/>
              <a:t>4</a:t>
            </a:r>
            <a:r>
              <a:rPr lang="ja-JP" altLang="en-US" sz="2400"/>
              <a:t>コマであることを前提であり、愛読者はそのフォーマ</a:t>
            </a:r>
            <a:endParaRPr lang="en-US" altLang="ja-JP" sz="2400" dirty="0"/>
          </a:p>
          <a:p>
            <a:pPr marL="0" indent="0">
              <a:buNone/>
            </a:pPr>
            <a:r>
              <a:rPr lang="ja-JP" altLang="en-US" sz="2400"/>
              <a:t>ットに慣れている。新規読者にとっても、作者の個性に応じたコマ割りよりは</a:t>
            </a:r>
            <a:endParaRPr lang="en-US" altLang="ja-JP" sz="2400" dirty="0"/>
          </a:p>
          <a:p>
            <a:pPr marL="0" indent="0">
              <a:buNone/>
            </a:pPr>
            <a:r>
              <a:rPr lang="ja-JP" altLang="en-US" sz="2400"/>
              <a:t>読み方が明瞭な</a:t>
            </a:r>
            <a:r>
              <a:rPr lang="en-US" altLang="ja-JP" sz="2400" dirty="0"/>
              <a:t>4</a:t>
            </a:r>
            <a:r>
              <a:rPr lang="ja-JP" altLang="en-US" sz="2400"/>
              <a:t>コマ構成のほうが受容されやすいだろう。</a:t>
            </a:r>
            <a:endParaRPr lang="en-US" altLang="ja-JP" sz="2400" dirty="0"/>
          </a:p>
        </p:txBody>
      </p:sp>
    </p:spTree>
    <p:extLst>
      <p:ext uri="{BB962C8B-B14F-4D97-AF65-F5344CB8AC3E}">
        <p14:creationId xmlns:p14="http://schemas.microsoft.com/office/powerpoint/2010/main" val="1614476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238324E-E37F-F92F-2635-7ED4D0DD6072}"/>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ほか、バックグラウンドにあるらしきもの</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6339BF9-7341-BF76-18BD-0475998E1860}"/>
              </a:ext>
            </a:extLst>
          </p:cNvPr>
          <p:cNvSpPr>
            <a:spLocks noGrp="1"/>
          </p:cNvSpPr>
          <p:nvPr>
            <p:ph idx="1"/>
          </p:nvPr>
        </p:nvSpPr>
        <p:spPr>
          <a:xfrm>
            <a:off x="1155548" y="2217343"/>
            <a:ext cx="9880893" cy="3959619"/>
          </a:xfrm>
        </p:spPr>
        <p:txBody>
          <a:bodyPr>
            <a:normAutofit fontScale="92500"/>
          </a:bodyPr>
          <a:lstStyle/>
          <a:p>
            <a:pPr marL="0" indent="0">
              <a:buNone/>
            </a:pPr>
            <a:r>
              <a:rPr kumimoji="1" lang="ja-JP" altLang="en-US" sz="2400"/>
              <a:t>オタクを容認する時代背景、</a:t>
            </a:r>
            <a:r>
              <a:rPr kumimoji="1" lang="ja-JP" altLang="en-US" sz="2400" u="sng"/>
              <a:t>多様性</a:t>
            </a:r>
            <a:r>
              <a:rPr kumimoji="1" lang="ja-JP" altLang="en-US" sz="2400"/>
              <a:t>という観点。</a:t>
            </a:r>
            <a:endParaRPr kumimoji="1" lang="en-US" altLang="ja-JP" sz="2400" dirty="0"/>
          </a:p>
          <a:p>
            <a:pPr marL="0" indent="0">
              <a:buNone/>
            </a:pPr>
            <a:endParaRPr lang="en-US" altLang="ja-JP" sz="2400" dirty="0"/>
          </a:p>
          <a:p>
            <a:pPr marL="0" indent="0">
              <a:buNone/>
            </a:pPr>
            <a:r>
              <a:rPr kumimoji="1" lang="ja-JP" altLang="en-US" sz="2400"/>
              <a:t>・</a:t>
            </a:r>
            <a:r>
              <a:rPr kumimoji="1" lang="en-US" altLang="ja-JP" sz="2400" dirty="0"/>
              <a:t>2000</a:t>
            </a:r>
            <a:r>
              <a:rPr kumimoji="1" lang="ja-JP" altLang="en-US" sz="2400"/>
              <a:t>年代以前、アニメファンといえば忌避の対象であり、きららアニメに限らずアニメそれ自体を趣味とすることをよししない文化が根付いていた。</a:t>
            </a:r>
            <a:endParaRPr kumimoji="1" lang="en-US" altLang="ja-JP" sz="2400" dirty="0"/>
          </a:p>
          <a:p>
            <a:pPr marL="0" indent="0">
              <a:buNone/>
            </a:pPr>
            <a:endParaRPr lang="en-US" altLang="ja-JP" sz="2400" dirty="0"/>
          </a:p>
          <a:p>
            <a:pPr marL="0" indent="0">
              <a:buNone/>
            </a:pPr>
            <a:r>
              <a:rPr kumimoji="1" lang="ja-JP" altLang="en-US" sz="2400"/>
              <a:t>・</a:t>
            </a:r>
            <a:r>
              <a:rPr lang="ja-JP" altLang="en-US" sz="2400"/>
              <a:t>涼宮ハルヒの憂鬱、けいおん！が社会現象になるほどの人気を博したことを皮切りに、アニメに対する社会の受容度が向上したきらいがある。</a:t>
            </a:r>
            <a:endParaRPr lang="en-US" altLang="ja-JP" sz="2400" dirty="0"/>
          </a:p>
          <a:p>
            <a:pPr marL="0" indent="0">
              <a:buNone/>
            </a:pPr>
            <a:endParaRPr lang="en-US" altLang="ja-JP" sz="2400" dirty="0"/>
          </a:p>
          <a:p>
            <a:pPr marL="0" indent="0">
              <a:buNone/>
            </a:pPr>
            <a:r>
              <a:rPr kumimoji="1" lang="ja-JP" altLang="en-US" sz="2400"/>
              <a:t>・</a:t>
            </a:r>
            <a:r>
              <a:rPr kumimoji="1" lang="en-US" altLang="ja-JP" sz="2400" dirty="0"/>
              <a:t>2010</a:t>
            </a:r>
            <a:r>
              <a:rPr kumimoji="1" lang="ja-JP" altLang="en-US" sz="2400"/>
              <a:t>年代におけるボーカロイドブームもしかり、異質なものを受け入れる</a:t>
            </a:r>
            <a:r>
              <a:rPr kumimoji="1" lang="en-US" altLang="ja-JP" sz="2400" dirty="0"/>
              <a:t>Z</a:t>
            </a:r>
            <a:r>
              <a:rPr kumimoji="1" lang="ja-JP" altLang="en-US" sz="2400"/>
              <a:t>世代のサブカルチャー的文化の土壌はここで醸成されたように思われる。</a:t>
            </a:r>
          </a:p>
        </p:txBody>
      </p:sp>
    </p:spTree>
    <p:extLst>
      <p:ext uri="{BB962C8B-B14F-4D97-AF65-F5344CB8AC3E}">
        <p14:creationId xmlns:p14="http://schemas.microsoft.com/office/powerpoint/2010/main" val="121838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F549E98-D30D-C296-3253-4721B3406C46}"/>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ほか、バックグラウンドにあるらしきもの</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E949BDD6-8B5F-4348-A620-7D3E38AF6001}"/>
              </a:ext>
            </a:extLst>
          </p:cNvPr>
          <p:cNvSpPr>
            <a:spLocks noGrp="1"/>
          </p:cNvSpPr>
          <p:nvPr>
            <p:ph idx="1"/>
          </p:nvPr>
        </p:nvSpPr>
        <p:spPr>
          <a:xfrm>
            <a:off x="1155548" y="2217343"/>
            <a:ext cx="10755403" cy="3959619"/>
          </a:xfrm>
        </p:spPr>
        <p:txBody>
          <a:bodyPr>
            <a:normAutofit/>
          </a:bodyPr>
          <a:lstStyle/>
          <a:p>
            <a:pPr marL="0" indent="0">
              <a:buNone/>
            </a:pPr>
            <a:r>
              <a:rPr kumimoji="1" lang="ja-JP" altLang="en-US" sz="1800"/>
              <a:t>多様性の観点から受け入れられていった「百合」という概念。</a:t>
            </a:r>
            <a:endParaRPr kumimoji="1" lang="en-US" altLang="ja-JP" sz="1800" dirty="0"/>
          </a:p>
          <a:p>
            <a:pPr marL="0" indent="0">
              <a:buNone/>
            </a:pPr>
            <a:endParaRPr lang="en-US" altLang="ja-JP" sz="1800" dirty="0"/>
          </a:p>
          <a:p>
            <a:pPr marL="0" indent="0">
              <a:buNone/>
            </a:pPr>
            <a:r>
              <a:rPr kumimoji="1" lang="ja-JP" altLang="en-US" sz="1800"/>
              <a:t>・</a:t>
            </a:r>
            <a:r>
              <a:rPr kumimoji="1" lang="en-US" altLang="ja-JP" sz="1800" dirty="0"/>
              <a:t>”</a:t>
            </a:r>
            <a:r>
              <a:rPr kumimoji="1" lang="ja-JP" altLang="en-US" sz="1800"/>
              <a:t>水星ってお堅いのね</a:t>
            </a:r>
            <a:r>
              <a:rPr kumimoji="1" lang="en-US" altLang="ja-JP" sz="1800" dirty="0"/>
              <a:t>” </a:t>
            </a:r>
            <a:r>
              <a:rPr lang="en-US" altLang="ja-JP" sz="1800" dirty="0"/>
              <a:t> -- </a:t>
            </a:r>
            <a:r>
              <a:rPr lang="ja-JP" altLang="en-US" sz="1800"/>
              <a:t>「機動戦士ガンダム・水星の魔女」</a:t>
            </a:r>
            <a:endParaRPr lang="en-US" altLang="ja-JP" sz="1800" dirty="0"/>
          </a:p>
          <a:p>
            <a:pPr marL="0" indent="0">
              <a:buNone/>
            </a:pPr>
            <a:r>
              <a:rPr lang="ja-JP" altLang="en-US" sz="1600">
                <a:solidFill>
                  <a:srgbClr val="000000"/>
                </a:solidFill>
                <a:latin typeface="UD Shin Go Regular"/>
              </a:rPr>
              <a:t>→</a:t>
            </a:r>
            <a:r>
              <a:rPr lang="en-US" altLang="ja-JP" sz="1600" dirty="0">
                <a:solidFill>
                  <a:srgbClr val="000000"/>
                </a:solidFill>
                <a:latin typeface="UD Shin Go Regular"/>
              </a:rPr>
              <a:t> </a:t>
            </a:r>
            <a:r>
              <a:rPr lang="ja-JP" altLang="en-US" sz="1600">
                <a:solidFill>
                  <a:srgbClr val="000000"/>
                </a:solidFill>
                <a:latin typeface="UD Shin Go Regular"/>
              </a:rPr>
              <a:t>機動戦士ガンダムシリーズにおいても、初めて主人公が「百合」的な関係性を築く。</a:t>
            </a:r>
            <a:endParaRPr lang="en-US" altLang="ja-JP" sz="1600" dirty="0">
              <a:solidFill>
                <a:srgbClr val="000000"/>
              </a:solidFill>
              <a:latin typeface="UD Shin Go Regular"/>
            </a:endParaRPr>
          </a:p>
          <a:p>
            <a:pPr marL="0" indent="0">
              <a:buNone/>
            </a:pPr>
            <a:endParaRPr lang="en-US" altLang="ja-JP" sz="1600" dirty="0"/>
          </a:p>
          <a:p>
            <a:pPr marL="0" indent="0">
              <a:buNone/>
            </a:pPr>
            <a:r>
              <a:rPr kumimoji="1" lang="ja-JP" altLang="en-US" sz="1600"/>
              <a:t>・</a:t>
            </a:r>
            <a:r>
              <a:rPr lang="ja-JP" altLang="en-US" sz="1600" b="0" i="0">
                <a:solidFill>
                  <a:srgbClr val="000000"/>
                </a:solidFill>
                <a:effectLst/>
                <a:latin typeface="UD Shin Go Regular"/>
              </a:rPr>
              <a:t>「渋谷区男女平等及び多様性を尊重する社会を推進する条例」に基づく、渋谷区パートナーシップ証明制度。</a:t>
            </a:r>
            <a:endParaRPr lang="en-US" altLang="ja-JP" sz="1600" b="0" i="0" dirty="0">
              <a:solidFill>
                <a:srgbClr val="000000"/>
              </a:solidFill>
              <a:effectLst/>
              <a:latin typeface="UD Shin Go Regular"/>
            </a:endParaRPr>
          </a:p>
          <a:p>
            <a:pPr marL="0" indent="0">
              <a:buNone/>
            </a:pPr>
            <a:r>
              <a:rPr lang="ja-JP" altLang="en-US" sz="1600">
                <a:solidFill>
                  <a:srgbClr val="000000"/>
                </a:solidFill>
                <a:latin typeface="UD Shin Go Regular"/>
              </a:rPr>
              <a:t>→ </a:t>
            </a:r>
            <a:r>
              <a:rPr lang="en-US" altLang="ja-JP" sz="1600" dirty="0">
                <a:solidFill>
                  <a:srgbClr val="000000"/>
                </a:solidFill>
                <a:latin typeface="UD Shin Go Regular"/>
              </a:rPr>
              <a:t>2015</a:t>
            </a:r>
            <a:r>
              <a:rPr lang="ja-JP" altLang="en-US" sz="1600">
                <a:solidFill>
                  <a:srgbClr val="000000"/>
                </a:solidFill>
                <a:latin typeface="UD Shin Go Regular"/>
              </a:rPr>
              <a:t>年、全国に先駆けて導入される。</a:t>
            </a:r>
            <a:r>
              <a:rPr lang="en-US" altLang="ja-JP" sz="1600" dirty="0">
                <a:solidFill>
                  <a:srgbClr val="000000"/>
                </a:solidFill>
                <a:latin typeface="UD Shin Go Regular"/>
              </a:rPr>
              <a:t>LGBT</a:t>
            </a:r>
            <a:r>
              <a:rPr lang="ja-JP" altLang="en-US" sz="1600">
                <a:solidFill>
                  <a:srgbClr val="000000"/>
                </a:solidFill>
                <a:latin typeface="UD Shin Go Regular"/>
              </a:rPr>
              <a:t>への受容が加速。</a:t>
            </a:r>
            <a:endParaRPr lang="en-US" altLang="ja-JP" sz="1600" dirty="0">
              <a:solidFill>
                <a:srgbClr val="000000"/>
              </a:solidFill>
              <a:latin typeface="UD Shin Go Regular"/>
            </a:endParaRPr>
          </a:p>
          <a:p>
            <a:pPr marL="0" indent="0">
              <a:buNone/>
            </a:pPr>
            <a:endParaRPr lang="en-US" altLang="ja-JP" sz="1600" b="0" i="0" dirty="0">
              <a:solidFill>
                <a:srgbClr val="000000"/>
              </a:solidFill>
              <a:effectLst/>
              <a:latin typeface="UD Shin Go Regular"/>
            </a:endParaRPr>
          </a:p>
          <a:p>
            <a:pPr marL="0" indent="0">
              <a:buNone/>
            </a:pPr>
            <a:r>
              <a:rPr lang="ja-JP" altLang="en-US" sz="1600">
                <a:solidFill>
                  <a:srgbClr val="000000"/>
                </a:solidFill>
                <a:latin typeface="UD Shin Go Regular"/>
              </a:rPr>
              <a:t>・トランスジェンダー等の一般化。とくにアメリカで見られる。</a:t>
            </a:r>
            <a:endParaRPr lang="en-US" altLang="ja-JP" sz="1600" dirty="0">
              <a:solidFill>
                <a:srgbClr val="000000"/>
              </a:solidFill>
              <a:latin typeface="UD Shin Go Regular"/>
            </a:endParaRPr>
          </a:p>
          <a:p>
            <a:pPr marL="0" indent="0">
              <a:buNone/>
            </a:pPr>
            <a:endParaRPr lang="en-US" altLang="ja-JP" sz="1600" b="0" i="0" dirty="0">
              <a:solidFill>
                <a:srgbClr val="000000"/>
              </a:solidFill>
              <a:effectLst/>
              <a:latin typeface="UD Shin Go Regular"/>
            </a:endParaRPr>
          </a:p>
          <a:p>
            <a:pPr marL="0" indent="0">
              <a:buNone/>
            </a:pPr>
            <a:r>
              <a:rPr lang="ja-JP" altLang="en-US" sz="1600" b="0" i="0">
                <a:solidFill>
                  <a:srgbClr val="000000"/>
                </a:solidFill>
                <a:effectLst/>
                <a:latin typeface="UD Shin Go Regular"/>
              </a:rPr>
              <a:t>「性」への固定概念が払拭され、人が生きる上での選択肢が広がった。アニメへ逆輸入？</a:t>
            </a:r>
            <a:endParaRPr lang="en-US" altLang="ja-JP" sz="1600" b="0" i="0" dirty="0">
              <a:solidFill>
                <a:srgbClr val="000000"/>
              </a:solidFill>
              <a:effectLst/>
              <a:latin typeface="UD Shin Go Regular"/>
            </a:endParaRPr>
          </a:p>
          <a:p>
            <a:pPr marL="0" indent="0">
              <a:buNone/>
            </a:pPr>
            <a:endParaRPr kumimoji="1" lang="ja-JP" altLang="en-US" sz="2400"/>
          </a:p>
        </p:txBody>
      </p:sp>
    </p:spTree>
    <p:extLst>
      <p:ext uri="{BB962C8B-B14F-4D97-AF65-F5344CB8AC3E}">
        <p14:creationId xmlns:p14="http://schemas.microsoft.com/office/powerpoint/2010/main" val="4243260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936E693-C357-0205-FE0A-C458B8677529}"/>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まとめ</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F82BDA9-3952-5500-6FB1-7A6552445C4D}"/>
              </a:ext>
            </a:extLst>
          </p:cNvPr>
          <p:cNvSpPr>
            <a:spLocks noGrp="1"/>
          </p:cNvSpPr>
          <p:nvPr>
            <p:ph idx="1"/>
          </p:nvPr>
        </p:nvSpPr>
        <p:spPr>
          <a:xfrm>
            <a:off x="1155548" y="2217343"/>
            <a:ext cx="9880893" cy="3959619"/>
          </a:xfrm>
        </p:spPr>
        <p:txBody>
          <a:bodyPr>
            <a:normAutofit/>
          </a:bodyPr>
          <a:lstStyle/>
          <a:p>
            <a:pPr marL="0" indent="0">
              <a:buNone/>
            </a:pPr>
            <a:r>
              <a:rPr kumimoji="1" lang="ja-JP" altLang="en-US" sz="2400"/>
              <a:t>きららアニメの人気、その根底にあるもの</a:t>
            </a:r>
            <a:endParaRPr kumimoji="1" lang="en-US" altLang="ja-JP" sz="2400" dirty="0"/>
          </a:p>
          <a:p>
            <a:pPr marL="0" indent="0">
              <a:buNone/>
            </a:pPr>
            <a:endParaRPr kumimoji="1" lang="en-US" altLang="ja-JP" sz="2400" dirty="0"/>
          </a:p>
          <a:p>
            <a:pPr marL="0" indent="0">
              <a:buNone/>
            </a:pPr>
            <a:r>
              <a:rPr lang="ja-JP" altLang="en-US" sz="2400"/>
              <a:t>・身近なテーマ</a:t>
            </a:r>
            <a:endParaRPr lang="en-US" altLang="ja-JP" sz="2400" dirty="0"/>
          </a:p>
          <a:p>
            <a:pPr marL="0" indent="0">
              <a:buNone/>
            </a:pPr>
            <a:r>
              <a:rPr kumimoji="1" lang="ja-JP" altLang="en-US" sz="2400"/>
              <a:t>・上に関連して、再現可能性の高さ</a:t>
            </a:r>
            <a:endParaRPr kumimoji="1" lang="en-US" altLang="ja-JP" sz="2400" dirty="0"/>
          </a:p>
          <a:p>
            <a:pPr marL="0" indent="0">
              <a:buNone/>
            </a:pPr>
            <a:r>
              <a:rPr lang="ja-JP" altLang="en-US" sz="2400"/>
              <a:t>・作品が受容されやすい、日本のサブカルチャー的土壌</a:t>
            </a:r>
            <a:endParaRPr lang="en-US" altLang="ja-JP" sz="2400" dirty="0"/>
          </a:p>
          <a:p>
            <a:pPr marL="0" indent="0">
              <a:buNone/>
            </a:pPr>
            <a:r>
              <a:rPr kumimoji="1" lang="ja-JP" altLang="en-US" sz="2400"/>
              <a:t>・「聖地巡礼」→　地域活性化という好循環　（ニュースに取り上げられたりする。）</a:t>
            </a:r>
            <a:endParaRPr kumimoji="1" lang="en-US" altLang="ja-JP" sz="2400" dirty="0"/>
          </a:p>
          <a:p>
            <a:pPr marL="0" indent="0">
              <a:buNone/>
            </a:pPr>
            <a:r>
              <a:rPr lang="ja-JP" altLang="en-US" sz="2400"/>
              <a:t>・圧倒的読みやすさ</a:t>
            </a:r>
            <a:endParaRPr lang="en-US" altLang="ja-JP" sz="2400" dirty="0"/>
          </a:p>
        </p:txBody>
      </p:sp>
    </p:spTree>
    <p:extLst>
      <p:ext uri="{BB962C8B-B14F-4D97-AF65-F5344CB8AC3E}">
        <p14:creationId xmlns:p14="http://schemas.microsoft.com/office/powerpoint/2010/main" val="284689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 name="Straight Connector 3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442E633-36E5-99BD-2C7F-8CDEE4F889F2}"/>
              </a:ext>
            </a:extLst>
          </p:cNvPr>
          <p:cNvSpPr>
            <a:spLocks noGrp="1"/>
          </p:cNvSpPr>
          <p:nvPr>
            <p:ph type="title"/>
          </p:nvPr>
        </p:nvSpPr>
        <p:spPr>
          <a:xfrm>
            <a:off x="793749" y="2745364"/>
            <a:ext cx="10601325" cy="1554953"/>
          </a:xfrm>
        </p:spPr>
        <p:txBody>
          <a:bodyPr vert="horz" lIns="91440" tIns="45720" rIns="91440" bIns="45720" rtlCol="0" anchor="b">
            <a:normAutofit fontScale="90000"/>
          </a:bodyPr>
          <a:lstStyle/>
          <a:p>
            <a:pPr algn="ctr"/>
            <a:r>
              <a:rPr kumimoji="1" lang="ja-JP" altLang="en-US" sz="4800" kern="1200">
                <a:solidFill>
                  <a:schemeClr val="tx1"/>
                </a:solidFill>
                <a:latin typeface="+mj-lt"/>
                <a:ea typeface="+mj-ea"/>
                <a:cs typeface="+mj-cs"/>
              </a:rPr>
              <a:t>なぜきららアニメが人気なのかを、</a:t>
            </a:r>
            <a:br>
              <a:rPr kumimoji="1" lang="en-US" altLang="ja-JP" sz="4800" kern="1200" dirty="0">
                <a:solidFill>
                  <a:schemeClr val="tx1"/>
                </a:solidFill>
                <a:latin typeface="+mj-lt"/>
                <a:ea typeface="+mj-ea"/>
                <a:cs typeface="+mj-cs"/>
              </a:rPr>
            </a:br>
            <a:r>
              <a:rPr kumimoji="1" lang="ja-JP" altLang="en-US" sz="4800" kern="1200">
                <a:solidFill>
                  <a:schemeClr val="tx1"/>
                </a:solidFill>
                <a:latin typeface="+mj-lt"/>
                <a:ea typeface="+mj-ea"/>
                <a:cs typeface="+mj-cs"/>
              </a:rPr>
              <a:t>ぼっち・ざ・ろっく！を通して考察する。</a:t>
            </a:r>
          </a:p>
        </p:txBody>
      </p:sp>
      <p:cxnSp>
        <p:nvCxnSpPr>
          <p:cNvPr id="39" name="Straight Connector 3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1498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EB41C3F-8D35-5C30-667B-399920D3A358}"/>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そもそもきららアニメとは？</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A67F14B-CB50-D1FF-7472-656A50148D25}"/>
              </a:ext>
            </a:extLst>
          </p:cNvPr>
          <p:cNvSpPr>
            <a:spLocks noGrp="1"/>
          </p:cNvSpPr>
          <p:nvPr>
            <p:ph idx="1"/>
          </p:nvPr>
        </p:nvSpPr>
        <p:spPr>
          <a:xfrm>
            <a:off x="1155548" y="2217343"/>
            <a:ext cx="9880893" cy="3959619"/>
          </a:xfrm>
        </p:spPr>
        <p:txBody>
          <a:bodyPr>
            <a:normAutofit fontScale="70000" lnSpcReduction="20000"/>
          </a:bodyPr>
          <a:lstStyle/>
          <a:p>
            <a:r>
              <a:rPr kumimoji="1" lang="ja-JP" altLang="en-US" sz="2400"/>
              <a:t>芳文社が発行する月刊雑誌、漫画タイムきららにおいて掲載さ</a:t>
            </a:r>
            <a:r>
              <a:rPr lang="ja-JP" altLang="en-US" sz="2400"/>
              <a:t>れている漫画。とくに、アニメ化されたものを指す。</a:t>
            </a:r>
            <a:endParaRPr lang="en-US" altLang="ja-JP" sz="2400" dirty="0"/>
          </a:p>
          <a:p>
            <a:endParaRPr kumimoji="1" lang="en-US" altLang="ja-JP" sz="2400" dirty="0"/>
          </a:p>
          <a:p>
            <a:pPr marL="0" indent="0">
              <a:buNone/>
            </a:pPr>
            <a:r>
              <a:rPr lang="ja-JP" altLang="en-US" sz="2400"/>
              <a:t>特徴：</a:t>
            </a:r>
            <a:endParaRPr lang="en-US" altLang="ja-JP" sz="2400" dirty="0"/>
          </a:p>
          <a:p>
            <a:pPr marL="0" indent="0">
              <a:buNone/>
            </a:pPr>
            <a:r>
              <a:rPr lang="ja-JP" altLang="en-US" sz="2400"/>
              <a:t>「きららっぽい」と称される</a:t>
            </a:r>
            <a:endParaRPr lang="en-US" altLang="ja-JP" sz="2400" dirty="0"/>
          </a:p>
          <a:p>
            <a:pPr marL="0" indent="0">
              <a:buNone/>
            </a:pPr>
            <a:r>
              <a:rPr lang="ja-JP" altLang="en-US" sz="2400"/>
              <a:t>→ アニメ好きのあいだでは一つのジャンルとして確立されている</a:t>
            </a:r>
            <a:endParaRPr lang="en-US" altLang="ja-JP" sz="2400" dirty="0"/>
          </a:p>
          <a:p>
            <a:pPr marL="0" indent="0">
              <a:buNone/>
            </a:pPr>
            <a:endParaRPr lang="en-US" altLang="ja-JP" sz="2400" dirty="0"/>
          </a:p>
          <a:p>
            <a:pPr marL="0" indent="0">
              <a:buNone/>
            </a:pPr>
            <a:r>
              <a:rPr lang="ja-JP" altLang="en-US" sz="2400"/>
              <a:t>日常系・癒し系がキーワード</a:t>
            </a:r>
            <a:endParaRPr lang="en-US" altLang="ja-JP" sz="2400" dirty="0"/>
          </a:p>
          <a:p>
            <a:pPr marL="0" indent="0">
              <a:buNone/>
            </a:pPr>
            <a:endParaRPr lang="en-US" altLang="ja-JP" sz="2400" dirty="0"/>
          </a:p>
          <a:p>
            <a:pPr marL="0" indent="0">
              <a:buNone/>
            </a:pPr>
            <a:r>
              <a:rPr lang="ja-JP" altLang="en-US" sz="2400"/>
              <a:t>キャラ同士の関係がフィーチャーされがち</a:t>
            </a:r>
            <a:endParaRPr lang="en-US" altLang="ja-JP" sz="2400" dirty="0"/>
          </a:p>
          <a:p>
            <a:pPr marL="0" indent="0">
              <a:buNone/>
            </a:pPr>
            <a:endParaRPr lang="en-US" altLang="ja-JP" sz="2400" dirty="0"/>
          </a:p>
          <a:p>
            <a:pPr marL="0" indent="0">
              <a:buNone/>
            </a:pPr>
            <a:r>
              <a:rPr lang="ja-JP" altLang="en-US" sz="2400"/>
              <a:t>実際には作中で出ていない発言がなぜかトレンド入りする。</a:t>
            </a:r>
            <a:endParaRPr lang="en-US" altLang="ja-JP" sz="2400" dirty="0"/>
          </a:p>
          <a:p>
            <a:pPr marL="0" indent="0">
              <a:buNone/>
            </a:pPr>
            <a:r>
              <a:rPr lang="ja-JP" altLang="en-US" sz="2400"/>
              <a:t>→ </a:t>
            </a:r>
            <a:r>
              <a:rPr lang="ja-JP" altLang="en-US" sz="2400" b="1"/>
              <a:t>「シャミ子が悪いんだよ」</a:t>
            </a:r>
            <a:endParaRPr lang="en-US" altLang="ja-JP" sz="2400" b="1" dirty="0"/>
          </a:p>
          <a:p>
            <a:pPr marL="0" indent="0">
              <a:buNone/>
            </a:pPr>
            <a:endParaRPr kumimoji="1" lang="en-US" altLang="ja-JP" sz="2400" dirty="0"/>
          </a:p>
          <a:p>
            <a:pPr marL="0" indent="0">
              <a:buNone/>
            </a:pPr>
            <a:endParaRPr kumimoji="1" lang="ja-JP" altLang="en-US" sz="2400"/>
          </a:p>
        </p:txBody>
      </p:sp>
    </p:spTree>
    <p:extLst>
      <p:ext uri="{BB962C8B-B14F-4D97-AF65-F5344CB8AC3E}">
        <p14:creationId xmlns:p14="http://schemas.microsoft.com/office/powerpoint/2010/main" val="109068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27FCFAB8-9E9C-414D-9FCB-CECED12D5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76C16827-9A48-4468-BE81-11EC18E0A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799"/>
            <a:ext cx="5410200"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EB41C3F-8D35-5C30-667B-399920D3A358}"/>
              </a:ext>
            </a:extLst>
          </p:cNvPr>
          <p:cNvSpPr>
            <a:spLocks noGrp="1"/>
          </p:cNvSpPr>
          <p:nvPr>
            <p:ph type="title"/>
          </p:nvPr>
        </p:nvSpPr>
        <p:spPr>
          <a:xfrm>
            <a:off x="1632439" y="1335183"/>
            <a:ext cx="3516922" cy="4150899"/>
          </a:xfrm>
        </p:spPr>
        <p:txBody>
          <a:bodyPr>
            <a:normAutofit/>
          </a:bodyPr>
          <a:lstStyle/>
          <a:p>
            <a:pPr algn="ctr"/>
            <a:r>
              <a:rPr kumimoji="1" lang="ja-JP" altLang="en-US" sz="3200" b="1">
                <a:solidFill>
                  <a:srgbClr val="595959"/>
                </a:solidFill>
              </a:rPr>
              <a:t>とくに有名なもの</a:t>
            </a:r>
          </a:p>
        </p:txBody>
      </p:sp>
      <p:sp>
        <p:nvSpPr>
          <p:cNvPr id="19" name="Rectangle 11">
            <a:extLst>
              <a:ext uri="{FF2B5EF4-FFF2-40B4-BE49-F238E27FC236}">
                <a16:creationId xmlns:a16="http://schemas.microsoft.com/office/drawing/2014/main" id="{899956BA-5C38-49F9-88D6-BD6C71E9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685799"/>
            <a:ext cx="5410200" cy="5486401"/>
          </a:xfrm>
          <a:prstGeom prst="rect">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9A67F14B-CB50-D1FF-7472-656A50148D25}"/>
              </a:ext>
            </a:extLst>
          </p:cNvPr>
          <p:cNvSpPr>
            <a:spLocks noGrp="1"/>
          </p:cNvSpPr>
          <p:nvPr>
            <p:ph idx="1"/>
          </p:nvPr>
        </p:nvSpPr>
        <p:spPr>
          <a:xfrm>
            <a:off x="6781800" y="1678084"/>
            <a:ext cx="4891817" cy="4837016"/>
          </a:xfrm>
        </p:spPr>
        <p:txBody>
          <a:bodyPr anchor="ctr">
            <a:normAutofit fontScale="70000" lnSpcReduction="20000"/>
          </a:bodyPr>
          <a:lstStyle/>
          <a:p>
            <a:pPr marL="0" indent="0">
              <a:buNone/>
            </a:pPr>
            <a:r>
              <a:rPr kumimoji="1" lang="ja-JP" altLang="en-US" sz="1700" b="1">
                <a:solidFill>
                  <a:schemeClr val="tx1">
                    <a:lumMod val="65000"/>
                    <a:lumOff val="35000"/>
                  </a:schemeClr>
                </a:solidFill>
              </a:rPr>
              <a:t>時系列（昇順）</a:t>
            </a:r>
            <a:endParaRPr kumimoji="1" lang="en-US" altLang="ja-JP" sz="1700" b="1" dirty="0">
              <a:solidFill>
                <a:schemeClr val="tx1">
                  <a:lumMod val="65000"/>
                  <a:lumOff val="35000"/>
                </a:schemeClr>
              </a:solidFill>
            </a:endParaRPr>
          </a:p>
          <a:p>
            <a:pPr marL="0" indent="0">
              <a:buNone/>
            </a:pPr>
            <a:endParaRPr lang="en-US" altLang="ja-JP" sz="1700" dirty="0">
              <a:solidFill>
                <a:schemeClr val="tx1">
                  <a:lumMod val="65000"/>
                  <a:lumOff val="35000"/>
                </a:schemeClr>
              </a:solidFill>
            </a:endParaRPr>
          </a:p>
          <a:p>
            <a:pPr marL="0" indent="0">
              <a:buNone/>
            </a:pPr>
            <a:r>
              <a:rPr kumimoji="1" lang="en-US" altLang="ja-JP" sz="1700" dirty="0">
                <a:solidFill>
                  <a:schemeClr val="tx1">
                    <a:lumMod val="65000"/>
                    <a:lumOff val="35000"/>
                  </a:schemeClr>
                </a:solidFill>
              </a:rPr>
              <a:t>2007</a:t>
            </a:r>
            <a:r>
              <a:rPr kumimoji="1" lang="ja-JP" altLang="en-US" sz="1700">
                <a:solidFill>
                  <a:schemeClr val="tx1">
                    <a:lumMod val="65000"/>
                    <a:lumOff val="35000"/>
                  </a:schemeClr>
                </a:solidFill>
              </a:rPr>
              <a:t> 　ひだまりスケッチ</a:t>
            </a:r>
            <a:endParaRPr kumimoji="1" lang="en-US" altLang="ja-JP" sz="1700" dirty="0">
              <a:solidFill>
                <a:schemeClr val="tx1">
                  <a:lumMod val="65000"/>
                  <a:lumOff val="35000"/>
                </a:schemeClr>
              </a:solidFill>
            </a:endParaRPr>
          </a:p>
          <a:p>
            <a:pPr marL="0" indent="0">
              <a:buNone/>
            </a:pPr>
            <a:endParaRPr lang="en-US" altLang="ja-JP" sz="1700" dirty="0">
              <a:solidFill>
                <a:schemeClr val="tx1">
                  <a:lumMod val="65000"/>
                  <a:lumOff val="35000"/>
                </a:schemeClr>
              </a:solidFill>
            </a:endParaRPr>
          </a:p>
          <a:p>
            <a:pPr marL="0" indent="0">
              <a:buNone/>
            </a:pPr>
            <a:r>
              <a:rPr kumimoji="1" lang="en-US" altLang="ja-JP" sz="1700" dirty="0">
                <a:solidFill>
                  <a:schemeClr val="tx1">
                    <a:lumMod val="65000"/>
                    <a:lumOff val="35000"/>
                  </a:schemeClr>
                </a:solidFill>
              </a:rPr>
              <a:t>2009 </a:t>
            </a:r>
            <a:r>
              <a:rPr kumimoji="1" lang="ja-JP" altLang="en-US" sz="1700">
                <a:solidFill>
                  <a:schemeClr val="tx1">
                    <a:lumMod val="65000"/>
                    <a:lumOff val="35000"/>
                  </a:schemeClr>
                </a:solidFill>
              </a:rPr>
              <a:t>　</a:t>
            </a:r>
            <a:r>
              <a:rPr kumimoji="1" lang="ja-JP" altLang="en-US" sz="1700" b="1">
                <a:solidFill>
                  <a:srgbClr val="FF00EA"/>
                </a:solidFill>
              </a:rPr>
              <a:t>けいおん！　☆</a:t>
            </a:r>
            <a:endParaRPr kumimoji="1" lang="en-US" altLang="ja-JP" sz="1700" b="1" dirty="0">
              <a:solidFill>
                <a:srgbClr val="FF00EA"/>
              </a:solidFill>
            </a:endParaRPr>
          </a:p>
          <a:p>
            <a:pPr marL="0" indent="0">
              <a:buNone/>
            </a:pPr>
            <a:endParaRPr kumimoji="1" lang="en-US" altLang="ja-JP" sz="1700" dirty="0">
              <a:solidFill>
                <a:schemeClr val="tx1">
                  <a:lumMod val="65000"/>
                  <a:lumOff val="35000"/>
                </a:schemeClr>
              </a:solidFill>
            </a:endParaRPr>
          </a:p>
          <a:p>
            <a:pPr marL="342900" indent="-342900">
              <a:buAutoNum type="arabicPlain" startAt="2013"/>
            </a:pPr>
            <a:r>
              <a:rPr lang="en-US" altLang="ja-JP" sz="1700" dirty="0">
                <a:solidFill>
                  <a:schemeClr val="tx1">
                    <a:lumMod val="65000"/>
                    <a:lumOff val="35000"/>
                  </a:schemeClr>
                </a:solidFill>
              </a:rPr>
              <a:t>     </a:t>
            </a:r>
            <a:r>
              <a:rPr lang="ja-JP" altLang="en-US" sz="1700">
                <a:solidFill>
                  <a:schemeClr val="tx1">
                    <a:lumMod val="65000"/>
                    <a:lumOff val="35000"/>
                  </a:schemeClr>
                </a:solidFill>
              </a:rPr>
              <a:t>ゆゆ式、きんいろモザイク</a:t>
            </a:r>
            <a:endParaRPr lang="en-US" altLang="ja-JP" sz="1700" dirty="0">
              <a:solidFill>
                <a:schemeClr val="tx1">
                  <a:lumMod val="65000"/>
                  <a:lumOff val="35000"/>
                </a:schemeClr>
              </a:solidFill>
            </a:endParaRPr>
          </a:p>
          <a:p>
            <a:pPr marL="342900" indent="-342900">
              <a:buAutoNum type="arabicPlain" startAt="2013"/>
            </a:pPr>
            <a:endParaRPr lang="en-US" altLang="ja-JP" sz="1700" dirty="0">
              <a:solidFill>
                <a:schemeClr val="tx1">
                  <a:lumMod val="65000"/>
                  <a:lumOff val="35000"/>
                </a:schemeClr>
              </a:solidFill>
            </a:endParaRPr>
          </a:p>
          <a:p>
            <a:pPr marL="0" indent="0">
              <a:buNone/>
            </a:pPr>
            <a:r>
              <a:rPr lang="en-US" altLang="ja-JP" sz="1700" dirty="0">
                <a:solidFill>
                  <a:schemeClr val="tx1">
                    <a:lumMod val="65000"/>
                    <a:lumOff val="35000"/>
                  </a:schemeClr>
                </a:solidFill>
              </a:rPr>
              <a:t>2014     </a:t>
            </a:r>
            <a:r>
              <a:rPr lang="ja-JP" altLang="en-US" sz="1700" b="1">
                <a:solidFill>
                  <a:srgbClr val="FFC000"/>
                </a:solidFill>
              </a:rPr>
              <a:t>ご注文はうさぎですか？☆</a:t>
            </a:r>
            <a:endParaRPr lang="en-US" altLang="ja-JP" sz="1700" b="1" dirty="0">
              <a:solidFill>
                <a:srgbClr val="FFC000"/>
              </a:solidFill>
            </a:endParaRPr>
          </a:p>
          <a:p>
            <a:pPr marL="0" indent="0">
              <a:buNone/>
            </a:pPr>
            <a:endParaRPr lang="en-US" altLang="ja-JP" sz="1700" dirty="0">
              <a:solidFill>
                <a:srgbClr val="FFC000"/>
              </a:solidFill>
            </a:endParaRPr>
          </a:p>
          <a:p>
            <a:pPr marL="342900" indent="-342900">
              <a:buAutoNum type="arabicPlain" startAt="2015"/>
            </a:pPr>
            <a:r>
              <a:rPr lang="en-US" altLang="ja-JP" sz="1700" dirty="0"/>
              <a:t>     </a:t>
            </a:r>
            <a:r>
              <a:rPr lang="ja-JP" altLang="en-US" sz="1700" b="1">
                <a:solidFill>
                  <a:srgbClr val="FF0000"/>
                </a:solidFill>
              </a:rPr>
              <a:t>がっこうぐらし</a:t>
            </a:r>
            <a:r>
              <a:rPr lang="en-US" altLang="ja-JP" sz="1700" b="1" dirty="0">
                <a:solidFill>
                  <a:srgbClr val="FF0000"/>
                </a:solidFill>
              </a:rPr>
              <a:t>!</a:t>
            </a:r>
            <a:r>
              <a:rPr lang="ja-JP" altLang="en-US" sz="1700" b="1">
                <a:solidFill>
                  <a:srgbClr val="FF0000"/>
                </a:solidFill>
              </a:rPr>
              <a:t>　☆</a:t>
            </a:r>
            <a:endParaRPr lang="en-US" altLang="ja-JP" sz="1700" b="1" dirty="0">
              <a:solidFill>
                <a:srgbClr val="FF0000"/>
              </a:solidFill>
            </a:endParaRPr>
          </a:p>
          <a:p>
            <a:pPr marL="0" indent="0">
              <a:buNone/>
            </a:pPr>
            <a:endParaRPr lang="en-US" altLang="ja-JP" sz="1700" dirty="0">
              <a:solidFill>
                <a:srgbClr val="FF0000"/>
              </a:solidFill>
            </a:endParaRPr>
          </a:p>
          <a:p>
            <a:pPr marL="342900" indent="-342900">
              <a:buAutoNum type="arabicPlain" startAt="2016"/>
            </a:pPr>
            <a:r>
              <a:rPr lang="en-US" altLang="ja-JP" sz="1700" dirty="0"/>
              <a:t>     NEW GAME! </a:t>
            </a:r>
          </a:p>
          <a:p>
            <a:pPr marL="342900" indent="-342900">
              <a:buAutoNum type="arabicPlain" startAt="2016"/>
            </a:pPr>
            <a:endParaRPr lang="en-US" altLang="ja-JP" sz="1700" dirty="0"/>
          </a:p>
          <a:p>
            <a:pPr marL="342900" indent="-342900">
              <a:buAutoNum type="arabicPlain" startAt="2016"/>
            </a:pPr>
            <a:r>
              <a:rPr lang="en-US" altLang="ja-JP" sz="1700" dirty="0"/>
              <a:t>    </a:t>
            </a:r>
            <a:r>
              <a:rPr lang="ja-JP" altLang="en-US" sz="1700"/>
              <a:t>うらら迷路帖、ブレンド・</a:t>
            </a:r>
            <a:r>
              <a:rPr lang="en-US" altLang="ja-JP" sz="1700" dirty="0"/>
              <a:t>S</a:t>
            </a:r>
          </a:p>
          <a:p>
            <a:pPr marL="342900" indent="-342900">
              <a:buAutoNum type="arabicPlain" startAt="2016"/>
            </a:pPr>
            <a:endParaRPr lang="en-US" altLang="ja-JP" sz="1700" dirty="0"/>
          </a:p>
          <a:p>
            <a:pPr marL="342900" indent="-342900">
              <a:buAutoNum type="arabicPlain" startAt="2016"/>
            </a:pPr>
            <a:r>
              <a:rPr lang="ja-JP" altLang="en-US" sz="1700"/>
              <a:t>　</a:t>
            </a:r>
            <a:r>
              <a:rPr lang="en-US" altLang="ja-JP" sz="1700" dirty="0"/>
              <a:t> </a:t>
            </a:r>
            <a:r>
              <a:rPr lang="ja-JP" altLang="en-US" sz="1700" b="1">
                <a:solidFill>
                  <a:srgbClr val="92D050"/>
                </a:solidFill>
              </a:rPr>
              <a:t>ゆるキャン△</a:t>
            </a:r>
            <a:endParaRPr lang="en-US" altLang="ja-JP" sz="1700" b="1" dirty="0">
              <a:solidFill>
                <a:srgbClr val="92D050"/>
              </a:solidFill>
            </a:endParaRPr>
          </a:p>
          <a:p>
            <a:pPr marL="342900" indent="-342900">
              <a:buAutoNum type="arabicPlain" startAt="2016"/>
            </a:pPr>
            <a:endParaRPr lang="en-US" altLang="ja-JP" sz="1700" dirty="0"/>
          </a:p>
          <a:p>
            <a:pPr marL="0" indent="0">
              <a:buNone/>
            </a:pPr>
            <a:r>
              <a:rPr lang="en-US" altLang="ja-JP" sz="1700" dirty="0"/>
              <a:t>2022</a:t>
            </a:r>
            <a:r>
              <a:rPr lang="ja-JP" altLang="en-US" sz="1700"/>
              <a:t>    </a:t>
            </a:r>
            <a:r>
              <a:rPr lang="ja-JP" altLang="en-US" sz="1700" b="1">
                <a:solidFill>
                  <a:srgbClr val="00B0F0"/>
                </a:solidFill>
              </a:rPr>
              <a:t>ぼっち・ざ・ろっく！　☆</a:t>
            </a:r>
            <a:endParaRPr lang="en-US" altLang="ja-JP" sz="1700" b="1" dirty="0">
              <a:solidFill>
                <a:srgbClr val="00B0F0"/>
              </a:solidFill>
            </a:endParaRPr>
          </a:p>
          <a:p>
            <a:pPr marL="342900" indent="-342900">
              <a:buAutoNum type="arabicPlain" startAt="2016"/>
            </a:pPr>
            <a:endParaRPr lang="en-US" altLang="ja-JP" sz="1700" dirty="0"/>
          </a:p>
          <a:p>
            <a:pPr marL="342900" indent="-342900">
              <a:buAutoNum type="arabicPlain" startAt="2016"/>
            </a:pPr>
            <a:endParaRPr lang="en-US" altLang="ja-JP" sz="1700" dirty="0"/>
          </a:p>
          <a:p>
            <a:pPr marL="342900" indent="-342900">
              <a:buAutoNum type="arabicPlain" startAt="2015"/>
            </a:pPr>
            <a:endParaRPr lang="en-US" altLang="ja-JP" sz="1700" dirty="0">
              <a:solidFill>
                <a:srgbClr val="FF0000"/>
              </a:solidFill>
            </a:endParaRPr>
          </a:p>
          <a:p>
            <a:pPr marL="342900" indent="-342900">
              <a:buAutoNum type="arabicPlain" startAt="2015"/>
            </a:pPr>
            <a:endParaRPr lang="en-US" altLang="ja-JP" sz="1700" dirty="0">
              <a:solidFill>
                <a:srgbClr val="FF0000"/>
              </a:solidFill>
            </a:endParaRPr>
          </a:p>
          <a:p>
            <a:pPr marL="342900" indent="-342900">
              <a:buAutoNum type="arabicPlain" startAt="2013"/>
            </a:pPr>
            <a:endParaRPr kumimoji="1" lang="en-US" altLang="ja-JP" sz="1700" dirty="0">
              <a:solidFill>
                <a:schemeClr val="tx1">
                  <a:lumMod val="65000"/>
                  <a:lumOff val="35000"/>
                </a:schemeClr>
              </a:solidFill>
            </a:endParaRPr>
          </a:p>
          <a:p>
            <a:pPr marL="342900" indent="-342900">
              <a:buAutoNum type="arabicPlain" startAt="2013"/>
            </a:pPr>
            <a:endParaRPr kumimoji="1" lang="ja-JP" altLang="en-US" sz="1700">
              <a:solidFill>
                <a:schemeClr val="tx1">
                  <a:lumMod val="65000"/>
                  <a:lumOff val="35000"/>
                </a:schemeClr>
              </a:solidFill>
            </a:endParaRPr>
          </a:p>
        </p:txBody>
      </p:sp>
    </p:spTree>
    <p:extLst>
      <p:ext uri="{BB962C8B-B14F-4D97-AF65-F5344CB8AC3E}">
        <p14:creationId xmlns:p14="http://schemas.microsoft.com/office/powerpoint/2010/main" val="1870553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タイトル 1">
            <a:extLst>
              <a:ext uri="{FF2B5EF4-FFF2-40B4-BE49-F238E27FC236}">
                <a16:creationId xmlns:a16="http://schemas.microsoft.com/office/drawing/2014/main" id="{FDCDED61-CEE9-245D-D9E8-F67954CD8985}"/>
              </a:ext>
            </a:extLst>
          </p:cNvPr>
          <p:cNvSpPr>
            <a:spLocks noGrp="1"/>
          </p:cNvSpPr>
          <p:nvPr>
            <p:ph type="title"/>
          </p:nvPr>
        </p:nvSpPr>
        <p:spPr>
          <a:xfrm>
            <a:off x="673749" y="4610244"/>
            <a:ext cx="3649703" cy="1714500"/>
          </a:xfrm>
        </p:spPr>
        <p:txBody>
          <a:bodyPr>
            <a:normAutofit/>
          </a:bodyPr>
          <a:lstStyle/>
          <a:p>
            <a:r>
              <a:rPr kumimoji="1" lang="ja-JP" altLang="en-US" sz="2400"/>
              <a:t>ぼっち・ざ・ろっく！</a:t>
            </a:r>
            <a:br>
              <a:rPr kumimoji="1" lang="en-US" altLang="ja-JP" sz="2400" dirty="0"/>
            </a:br>
            <a:r>
              <a:rPr kumimoji="1" lang="ja-JP" altLang="en-US" sz="2400"/>
              <a:t>（</a:t>
            </a:r>
            <a:r>
              <a:rPr kumimoji="1" lang="en-US" altLang="ja-JP" sz="2400" dirty="0"/>
              <a:t>2022</a:t>
            </a:r>
            <a:r>
              <a:rPr kumimoji="1" lang="ja-JP" altLang="en-US" sz="2400"/>
              <a:t> 秋）</a:t>
            </a:r>
          </a:p>
        </p:txBody>
      </p:sp>
      <p:pic>
        <p:nvPicPr>
          <p:cNvPr id="4" name="図 3">
            <a:extLst>
              <a:ext uri="{FF2B5EF4-FFF2-40B4-BE49-F238E27FC236}">
                <a16:creationId xmlns:a16="http://schemas.microsoft.com/office/drawing/2014/main" id="{EF660335-53E6-AB45-1562-311C7303CF48}"/>
              </a:ext>
            </a:extLst>
          </p:cNvPr>
          <p:cNvPicPr>
            <a:picLocks noChangeAspect="1"/>
          </p:cNvPicPr>
          <p:nvPr/>
        </p:nvPicPr>
        <p:blipFill rotWithShape="1">
          <a:blip r:embed="rId2"/>
          <a:srcRect t="7775" r="-1" b="15373"/>
          <a:stretch/>
        </p:blipFill>
        <p:spPr>
          <a:xfrm>
            <a:off x="673749" y="370320"/>
            <a:ext cx="3716238" cy="4051011"/>
          </a:xfrm>
          <a:prstGeom prst="rect">
            <a:avLst/>
          </a:prstGeom>
        </p:spPr>
      </p:pic>
      <p:pic>
        <p:nvPicPr>
          <p:cNvPr id="5" name="図 4">
            <a:extLst>
              <a:ext uri="{FF2B5EF4-FFF2-40B4-BE49-F238E27FC236}">
                <a16:creationId xmlns:a16="http://schemas.microsoft.com/office/drawing/2014/main" id="{F2313C3F-5F4F-3815-1778-53CE1D19E5AF}"/>
              </a:ext>
            </a:extLst>
          </p:cNvPr>
          <p:cNvPicPr>
            <a:picLocks noChangeAspect="1"/>
          </p:cNvPicPr>
          <p:nvPr/>
        </p:nvPicPr>
        <p:blipFill rotWithShape="1">
          <a:blip r:embed="rId3"/>
          <a:srcRect l="5700" r="-1" b="-1"/>
          <a:stretch/>
        </p:blipFill>
        <p:spPr>
          <a:xfrm>
            <a:off x="4719344" y="370320"/>
            <a:ext cx="6798905" cy="4051011"/>
          </a:xfrm>
          <a:prstGeom prst="rect">
            <a:avLst/>
          </a:prstGeom>
        </p:spPr>
      </p:pic>
      <p:cxnSp>
        <p:nvCxnSpPr>
          <p:cNvPr id="12" name="Straight Connector 11">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A909E88D-A30A-C351-3066-532E783FF459}"/>
              </a:ext>
            </a:extLst>
          </p:cNvPr>
          <p:cNvSpPr>
            <a:spLocks noGrp="1"/>
          </p:cNvSpPr>
          <p:nvPr>
            <p:ph idx="1"/>
          </p:nvPr>
        </p:nvSpPr>
        <p:spPr>
          <a:xfrm>
            <a:off x="4793019" y="4610244"/>
            <a:ext cx="6725232" cy="1714500"/>
          </a:xfrm>
        </p:spPr>
        <p:txBody>
          <a:bodyPr anchor="ctr">
            <a:normAutofit/>
          </a:bodyPr>
          <a:lstStyle/>
          <a:p>
            <a:r>
              <a:rPr kumimoji="1" lang="ja-JP" altLang="en-US" sz="1700"/>
              <a:t>昨今話題。</a:t>
            </a:r>
            <a:r>
              <a:rPr lang="en-US" altLang="ja-JP" sz="1700" dirty="0"/>
              <a:t>1</a:t>
            </a:r>
            <a:r>
              <a:rPr lang="ja-JP" altLang="en-US" sz="1700"/>
              <a:t>期終了時点で公式アカウントのフォロワー数は</a:t>
            </a:r>
            <a:r>
              <a:rPr lang="en-US" altLang="ja-JP" sz="1700" dirty="0"/>
              <a:t>50</a:t>
            </a:r>
            <a:r>
              <a:rPr lang="ja-JP" altLang="en-US" sz="1700"/>
              <a:t>万人超（異例）、関連楽曲のアルバム売上はオリコン</a:t>
            </a:r>
            <a:r>
              <a:rPr lang="en-US" altLang="ja-JP" sz="1700" dirty="0"/>
              <a:t>4</a:t>
            </a:r>
            <a:r>
              <a:rPr lang="ja-JP" altLang="en-US" sz="1700"/>
              <a:t>週連続</a:t>
            </a:r>
            <a:r>
              <a:rPr lang="en-US" altLang="ja-JP" sz="1700" dirty="0"/>
              <a:t>1</a:t>
            </a:r>
            <a:r>
              <a:rPr lang="ja-JP" altLang="en-US" sz="1700"/>
              <a:t>位。</a:t>
            </a:r>
            <a:endParaRPr lang="en-US" altLang="ja-JP" sz="1700" dirty="0"/>
          </a:p>
          <a:p>
            <a:r>
              <a:rPr lang="ja-JP" altLang="en-US" sz="1700"/>
              <a:t>著：はまじあき</a:t>
            </a:r>
            <a:endParaRPr lang="en-US" altLang="ja-JP" sz="1700" dirty="0"/>
          </a:p>
          <a:p>
            <a:r>
              <a:rPr kumimoji="1" lang="ja-JP" altLang="en-US" sz="1700"/>
              <a:t>連載：まんがタイムきらら</a:t>
            </a:r>
            <a:r>
              <a:rPr lang="ja-JP" altLang="en-US" sz="1700"/>
              <a:t>（</a:t>
            </a:r>
            <a:r>
              <a:rPr lang="en-US" altLang="ja-JP" sz="1700" dirty="0"/>
              <a:t>MAX)</a:t>
            </a:r>
            <a:endParaRPr kumimoji="1" lang="ja-JP" altLang="en-US" sz="1700"/>
          </a:p>
        </p:txBody>
      </p:sp>
    </p:spTree>
    <p:extLst>
      <p:ext uri="{BB962C8B-B14F-4D97-AF65-F5344CB8AC3E}">
        <p14:creationId xmlns:p14="http://schemas.microsoft.com/office/powerpoint/2010/main" val="97925406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56CA068-7301-E489-359A-AEC25129AEE8}"/>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なにが良いのか？</a:t>
            </a:r>
          </a:p>
        </p:txBody>
      </p:sp>
      <p:sp>
        <p:nvSpPr>
          <p:cNvPr id="6"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7FE543F0-4B1D-890B-D6C0-227CC35463D7}"/>
              </a:ext>
            </a:extLst>
          </p:cNvPr>
          <p:cNvSpPr>
            <a:spLocks noGrp="1"/>
          </p:cNvSpPr>
          <p:nvPr>
            <p:ph idx="1"/>
          </p:nvPr>
        </p:nvSpPr>
        <p:spPr>
          <a:xfrm>
            <a:off x="1155549" y="2332107"/>
            <a:ext cx="9781626" cy="4422599"/>
          </a:xfrm>
        </p:spPr>
        <p:txBody>
          <a:bodyPr>
            <a:normAutofit lnSpcReduction="10000"/>
          </a:bodyPr>
          <a:lstStyle/>
          <a:p>
            <a:r>
              <a:rPr kumimoji="1" lang="ja-JP" altLang="en-US" sz="2400"/>
              <a:t>演奏描写がリアル。また、演奏楽曲の製作者が有名どころ。</a:t>
            </a:r>
            <a:endParaRPr kumimoji="1" lang="en-US" altLang="ja-JP" sz="2400" dirty="0"/>
          </a:p>
          <a:p>
            <a:pPr marL="0" indent="0">
              <a:buNone/>
            </a:pPr>
            <a:r>
              <a:rPr lang="ja-JP" altLang="en-US" sz="2400"/>
              <a:t> 作曲</a:t>
            </a:r>
            <a:r>
              <a:rPr lang="en-US" altLang="ja-JP" sz="2400" dirty="0"/>
              <a:t>: </a:t>
            </a:r>
            <a:r>
              <a:rPr lang="ja-JP" altLang="en-US" sz="2400"/>
              <a:t>草野華余子</a:t>
            </a:r>
            <a:r>
              <a:rPr lang="en-US" altLang="ja-JP" sz="2400" dirty="0"/>
              <a:t>(</a:t>
            </a:r>
            <a:r>
              <a:rPr lang="ja-JP" altLang="en-US" sz="2400"/>
              <a:t>紅蓮華）・中嶋イッキュウ</a:t>
            </a:r>
            <a:r>
              <a:rPr lang="en-US" altLang="ja-JP" sz="2400" dirty="0"/>
              <a:t>(tricot)</a:t>
            </a:r>
            <a:r>
              <a:rPr lang="ja-JP" altLang="en-US" sz="2400"/>
              <a:t>など、作詞</a:t>
            </a:r>
            <a:r>
              <a:rPr lang="en-US" altLang="ja-JP" sz="2400" dirty="0"/>
              <a:t>: </a:t>
            </a:r>
            <a:r>
              <a:rPr lang="ja-JP" altLang="en-US" sz="2400"/>
              <a:t>樋口愛・</a:t>
            </a:r>
            <a:r>
              <a:rPr lang="en-US" altLang="ja-JP" sz="2400" dirty="0"/>
              <a:t>ZAQ</a:t>
            </a:r>
            <a:r>
              <a:rPr lang="ja-JP" altLang="en-US" sz="2400"/>
              <a:t>など、編曲</a:t>
            </a:r>
            <a:r>
              <a:rPr lang="en-US" altLang="ja-JP" sz="2400" dirty="0"/>
              <a:t>: </a:t>
            </a:r>
            <a:r>
              <a:rPr lang="ja-JP" altLang="en-US" sz="2400"/>
              <a:t>三井律郎</a:t>
            </a:r>
            <a:r>
              <a:rPr lang="en-US" altLang="ja-JP" sz="2400" dirty="0"/>
              <a:t> (THE YOUTH)</a:t>
            </a:r>
          </a:p>
          <a:p>
            <a:pPr marL="0" indent="0">
              <a:buNone/>
            </a:pPr>
            <a:endParaRPr kumimoji="1" lang="en-US" altLang="ja-JP" sz="2400" dirty="0"/>
          </a:p>
          <a:p>
            <a:pPr marL="0" indent="0">
              <a:buNone/>
            </a:pPr>
            <a:r>
              <a:rPr lang="ja-JP" altLang="en-US" sz="2400"/>
              <a:t>・全体的に平和な世界観。日常系と癒し系を両立。ただテーマは明確。</a:t>
            </a:r>
            <a:endParaRPr lang="en-US" altLang="ja-JP" sz="2400" dirty="0"/>
          </a:p>
          <a:p>
            <a:pPr marL="0" indent="0">
              <a:buNone/>
            </a:pPr>
            <a:r>
              <a:rPr lang="ja-JP" altLang="en-US" sz="2400"/>
              <a:t>→ 例外としてがっこうぐらし</a:t>
            </a:r>
            <a:r>
              <a:rPr lang="en-US" altLang="ja-JP" sz="2400" dirty="0"/>
              <a:t>!</a:t>
            </a:r>
            <a:r>
              <a:rPr lang="ja-JP" altLang="en-US" sz="2400"/>
              <a:t>が挙げられる。出オチ。</a:t>
            </a:r>
            <a:endParaRPr lang="en-US" altLang="ja-JP" sz="2400" dirty="0"/>
          </a:p>
          <a:p>
            <a:pPr marL="0" indent="0">
              <a:buNone/>
            </a:pPr>
            <a:endParaRPr lang="en-US" altLang="ja-JP" sz="2400" dirty="0"/>
          </a:p>
          <a:p>
            <a:pPr marL="0" indent="0">
              <a:buNone/>
            </a:pPr>
            <a:r>
              <a:rPr lang="ja-JP" altLang="en-US" sz="2400"/>
              <a:t>・バンドが売れる過程における苦労をしっかりと描く。現実を突きつける。</a:t>
            </a:r>
            <a:endParaRPr lang="en-US" altLang="ja-JP" sz="2400" dirty="0"/>
          </a:p>
          <a:p>
            <a:pPr marL="0" indent="0">
              <a:buNone/>
            </a:pPr>
            <a:endParaRPr lang="en-US" altLang="ja-JP" sz="2400" dirty="0"/>
          </a:p>
          <a:p>
            <a:pPr marL="0" indent="0">
              <a:buNone/>
            </a:pPr>
            <a:r>
              <a:rPr lang="ja-JP" altLang="en-US" sz="2400"/>
              <a:t>・主人公がコミュ障</a:t>
            </a:r>
            <a:r>
              <a:rPr lang="en-US" altLang="ja-JP" sz="2400" dirty="0"/>
              <a:t> </a:t>
            </a:r>
            <a:r>
              <a:rPr lang="ja-JP" altLang="en-US" sz="2400"/>
              <a:t>→</a:t>
            </a:r>
            <a:r>
              <a:rPr lang="en-US" altLang="ja-JP" sz="2400" dirty="0"/>
              <a:t> </a:t>
            </a:r>
            <a:r>
              <a:rPr lang="ja-JP" altLang="en-US" sz="2400"/>
              <a:t>共感できる人が多いらしい　（は？）</a:t>
            </a:r>
            <a:endParaRPr lang="en-US" altLang="ja-JP" sz="2400" dirty="0"/>
          </a:p>
        </p:txBody>
      </p:sp>
    </p:spTree>
    <p:extLst>
      <p:ext uri="{BB962C8B-B14F-4D97-AF65-F5344CB8AC3E}">
        <p14:creationId xmlns:p14="http://schemas.microsoft.com/office/powerpoint/2010/main" val="2606282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B46FDC2-D130-8E9A-BEA4-856FF0F64711}"/>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反響　（データ面）</a:t>
            </a: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C368085D-3ED6-2676-DDFE-F10F86A5FCC6}"/>
              </a:ext>
            </a:extLst>
          </p:cNvPr>
          <p:cNvSpPr>
            <a:spLocks noGrp="1"/>
          </p:cNvSpPr>
          <p:nvPr>
            <p:ph idx="1"/>
          </p:nvPr>
        </p:nvSpPr>
        <p:spPr>
          <a:xfrm>
            <a:off x="1001169" y="2109593"/>
            <a:ext cx="11360302" cy="4566122"/>
          </a:xfrm>
        </p:spPr>
        <p:txBody>
          <a:bodyPr>
            <a:normAutofit/>
          </a:bodyPr>
          <a:lstStyle/>
          <a:p>
            <a:r>
              <a:rPr kumimoji="1" lang="ja-JP" altLang="en-US" sz="2400"/>
              <a:t>アルバム売上</a:t>
            </a:r>
            <a:r>
              <a:rPr kumimoji="1" lang="en-US" altLang="ja-JP" sz="2400" dirty="0"/>
              <a:t>4</a:t>
            </a:r>
            <a:r>
              <a:rPr kumimoji="1" lang="ja-JP" altLang="en-US" sz="2400"/>
              <a:t>週連続</a:t>
            </a:r>
            <a:r>
              <a:rPr kumimoji="1" lang="en-US" altLang="ja-JP" sz="2400" dirty="0"/>
              <a:t>1</a:t>
            </a:r>
            <a:r>
              <a:rPr lang="ja-JP" altLang="en-US" sz="2400"/>
              <a:t>位</a:t>
            </a:r>
            <a:r>
              <a:rPr lang="en-US" altLang="ja-JP" sz="2400" dirty="0"/>
              <a:t> (</a:t>
            </a:r>
            <a:r>
              <a:rPr lang="ja-JP" altLang="en-US" sz="2400"/>
              <a:t>オリコン）</a:t>
            </a:r>
            <a:endParaRPr lang="en-US" altLang="ja-JP" sz="2400" dirty="0"/>
          </a:p>
          <a:p>
            <a:r>
              <a:rPr kumimoji="1" lang="ja-JP" altLang="en-US" sz="2400"/>
              <a:t>ゴールドディスク認定、初週売上</a:t>
            </a:r>
            <a:r>
              <a:rPr kumimoji="1" lang="en-US" altLang="ja-JP" sz="2400" dirty="0"/>
              <a:t>7.3</a:t>
            </a:r>
            <a:r>
              <a:rPr lang="ja-JP" altLang="en-US" sz="2400"/>
              <a:t>万枚</a:t>
            </a:r>
            <a:endParaRPr lang="en-US" altLang="ja-JP" sz="2400" dirty="0"/>
          </a:p>
          <a:p>
            <a:pPr marL="0" indent="0">
              <a:buNone/>
            </a:pPr>
            <a:r>
              <a:rPr lang="ja-JP" altLang="en-US" sz="2400"/>
              <a:t>→ </a:t>
            </a:r>
            <a:r>
              <a:rPr lang="en-US" altLang="ja-JP" sz="2400" dirty="0"/>
              <a:t>CD</a:t>
            </a:r>
            <a:r>
              <a:rPr lang="ja-JP" altLang="en-US" sz="2400"/>
              <a:t>が売れない時代において、特筆すべき数字</a:t>
            </a:r>
            <a:endParaRPr lang="en-US" altLang="ja-JP" sz="2400" dirty="0"/>
          </a:p>
          <a:p>
            <a:pPr marL="0" indent="0">
              <a:buNone/>
            </a:pPr>
            <a:endParaRPr kumimoji="1" lang="en-US" altLang="ja-JP" sz="2400" dirty="0"/>
          </a:p>
          <a:p>
            <a:pPr marL="0" indent="0">
              <a:buNone/>
            </a:pPr>
            <a:r>
              <a:rPr lang="ja-JP" altLang="en-US" sz="2400"/>
              <a:t>・ブレーレイ初週売上</a:t>
            </a:r>
            <a:r>
              <a:rPr lang="en-US" altLang="ja-JP" sz="2400" dirty="0"/>
              <a:t>1.6</a:t>
            </a:r>
            <a:r>
              <a:rPr lang="ja-JP" altLang="en-US" sz="2400"/>
              <a:t>万枚　</a:t>
            </a:r>
            <a:endParaRPr lang="en-US" altLang="ja-JP" sz="2400" dirty="0"/>
          </a:p>
          <a:p>
            <a:pPr marL="0" indent="0">
              <a:buNone/>
            </a:pPr>
            <a:r>
              <a:rPr lang="ja-JP" altLang="en-US" sz="2400"/>
              <a:t>参考：チェンソーマン</a:t>
            </a:r>
            <a:r>
              <a:rPr lang="en-US" altLang="ja-JP" sz="2400" dirty="0"/>
              <a:t>1 </a:t>
            </a:r>
            <a:r>
              <a:rPr lang="ja-JP" altLang="en-US" sz="2400"/>
              <a:t>→ </a:t>
            </a:r>
            <a:r>
              <a:rPr lang="en-US" altLang="ja-JP" sz="2400" dirty="0"/>
              <a:t>2000</a:t>
            </a:r>
            <a:r>
              <a:rPr lang="ja-JP" altLang="en-US" sz="2400"/>
              <a:t>枚以下？　ブルーレイ売上</a:t>
            </a:r>
            <a:r>
              <a:rPr lang="en-US" altLang="ja-JP" sz="2400" dirty="0"/>
              <a:t>10</a:t>
            </a:r>
            <a:r>
              <a:rPr lang="ja-JP" altLang="en-US" sz="2400"/>
              <a:t>位以下</a:t>
            </a:r>
            <a:r>
              <a:rPr lang="en-US" altLang="ja-JP" sz="2400" dirty="0"/>
              <a:t>(1/29</a:t>
            </a:r>
            <a:r>
              <a:rPr lang="ja-JP" altLang="en-US" sz="2400"/>
              <a:t>付</a:t>
            </a:r>
            <a:r>
              <a:rPr lang="en-US" altLang="ja-JP" sz="2400" dirty="0"/>
              <a:t>)</a:t>
            </a:r>
          </a:p>
          <a:p>
            <a:pPr marL="0" indent="0">
              <a:buNone/>
            </a:pPr>
            <a:endParaRPr lang="en-US" altLang="ja-JP" sz="2400" dirty="0"/>
          </a:p>
          <a:p>
            <a:pPr marL="0" indent="0">
              <a:buNone/>
            </a:pPr>
            <a:r>
              <a:rPr lang="ja-JP" altLang="en-US" sz="2400"/>
              <a:t>・公式アカウントフォロワー数</a:t>
            </a:r>
            <a:r>
              <a:rPr lang="en-US" altLang="ja-JP" sz="2400" dirty="0"/>
              <a:t>51.6</a:t>
            </a:r>
            <a:r>
              <a:rPr lang="ja-JP" altLang="en-US" sz="2400"/>
              <a:t>万人</a:t>
            </a:r>
            <a:r>
              <a:rPr lang="en-US" altLang="ja-JP" sz="2400" dirty="0"/>
              <a:t>(1/30</a:t>
            </a:r>
            <a:r>
              <a:rPr lang="ja-JP" altLang="en-US" sz="2400"/>
              <a:t>日付</a:t>
            </a:r>
            <a:r>
              <a:rPr lang="en-US" altLang="ja-JP" sz="2400" dirty="0"/>
              <a:t>)</a:t>
            </a:r>
          </a:p>
          <a:p>
            <a:pPr marL="0" indent="0">
              <a:buNone/>
            </a:pPr>
            <a:endParaRPr lang="en-US" altLang="ja-JP" sz="2400" dirty="0"/>
          </a:p>
          <a:p>
            <a:pPr marL="0" indent="0">
              <a:buNone/>
            </a:pPr>
            <a:r>
              <a:rPr lang="ja-JP" altLang="en-US" sz="2400"/>
              <a:t>・最多再生</a:t>
            </a:r>
            <a:r>
              <a:rPr lang="en-US" altLang="ja-JP" sz="2400" dirty="0"/>
              <a:t>PV: Lyric Video </a:t>
            </a:r>
            <a:r>
              <a:rPr lang="ja-JP" altLang="en-US" sz="2400"/>
              <a:t>ギターと孤独と蒼い惑星</a:t>
            </a:r>
            <a:r>
              <a:rPr lang="en-US" altLang="ja-JP" sz="2400" dirty="0"/>
              <a:t> (1313</a:t>
            </a:r>
            <a:r>
              <a:rPr lang="ja-JP" altLang="en-US" sz="2400"/>
              <a:t>万回</a:t>
            </a:r>
            <a:r>
              <a:rPr lang="en-US" altLang="ja-JP" sz="2400" dirty="0"/>
              <a:t>) </a:t>
            </a:r>
          </a:p>
        </p:txBody>
      </p:sp>
      <p:sp>
        <p:nvSpPr>
          <p:cNvPr id="4" name="四角形吹き出し 3">
            <a:extLst>
              <a:ext uri="{FF2B5EF4-FFF2-40B4-BE49-F238E27FC236}">
                <a16:creationId xmlns:a16="http://schemas.microsoft.com/office/drawing/2014/main" id="{26648492-0E2D-0210-48DF-6381EAF8E877}"/>
              </a:ext>
            </a:extLst>
          </p:cNvPr>
          <p:cNvSpPr/>
          <p:nvPr/>
        </p:nvSpPr>
        <p:spPr>
          <a:xfrm>
            <a:off x="8523295" y="1839389"/>
            <a:ext cx="3000375" cy="1872000"/>
          </a:xfrm>
          <a:prstGeom prst="wedgeRectCallout">
            <a:avLst>
              <a:gd name="adj1" fmla="val -79806"/>
              <a:gd name="adj2" fmla="val 66306"/>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kumimoji="1" lang="ja-JP" altLang="en-US">
                <a:solidFill>
                  <a:schemeClr val="tx1"/>
                </a:solidFill>
              </a:rPr>
              <a:t>ちなみに、けいおん！は</a:t>
            </a:r>
            <a:endParaRPr kumimoji="1" lang="en-US" altLang="ja-JP" dirty="0">
              <a:solidFill>
                <a:schemeClr val="tx1"/>
              </a:solidFill>
            </a:endParaRPr>
          </a:p>
          <a:p>
            <a:pPr algn="ctr"/>
            <a:r>
              <a:rPr kumimoji="1" lang="ja-JP" altLang="en-US">
                <a:solidFill>
                  <a:schemeClr val="tx1"/>
                </a:solidFill>
              </a:rPr>
              <a:t>初週売上</a:t>
            </a:r>
            <a:r>
              <a:rPr kumimoji="1" lang="en-US" altLang="ja-JP" dirty="0">
                <a:solidFill>
                  <a:schemeClr val="tx1"/>
                </a:solidFill>
              </a:rPr>
              <a:t>4.3</a:t>
            </a:r>
            <a:r>
              <a:rPr kumimoji="1" lang="ja-JP" altLang="en-US">
                <a:solidFill>
                  <a:schemeClr val="tx1"/>
                </a:solidFill>
              </a:rPr>
              <a:t>万枚。</a:t>
            </a:r>
            <a:r>
              <a:rPr kumimoji="1" lang="en-US" altLang="ja-JP" dirty="0">
                <a:solidFill>
                  <a:schemeClr val="tx1"/>
                </a:solidFill>
              </a:rPr>
              <a:t>(2009)</a:t>
            </a:r>
          </a:p>
        </p:txBody>
      </p:sp>
    </p:spTree>
    <p:extLst>
      <p:ext uri="{BB962C8B-B14F-4D97-AF65-F5344CB8AC3E}">
        <p14:creationId xmlns:p14="http://schemas.microsoft.com/office/powerpoint/2010/main" val="345278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D2CB364-A01B-6C58-8FF6-19AF48B052CE}"/>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反響</a:t>
            </a:r>
            <a:r>
              <a:rPr kumimoji="1" lang="en-US" altLang="ja-JP" sz="4000" dirty="0">
                <a:solidFill>
                  <a:schemeClr val="bg1"/>
                </a:solidFill>
              </a:rPr>
              <a:t>  </a:t>
            </a:r>
            <a:r>
              <a:rPr kumimoji="1" lang="ja-JP" altLang="en-US" sz="4000">
                <a:solidFill>
                  <a:schemeClr val="bg1"/>
                </a:solidFill>
              </a:rPr>
              <a:t>　</a:t>
            </a:r>
            <a:r>
              <a:rPr kumimoji="1" lang="en-US" altLang="ja-JP" sz="4000" dirty="0">
                <a:solidFill>
                  <a:schemeClr val="bg1"/>
                </a:solidFill>
              </a:rPr>
              <a:t>(</a:t>
            </a:r>
            <a:r>
              <a:rPr kumimoji="1" lang="ja-JP" altLang="en-US" sz="4000">
                <a:solidFill>
                  <a:schemeClr val="bg1"/>
                </a:solidFill>
              </a:rPr>
              <a:t>国内・</a:t>
            </a:r>
            <a:r>
              <a:rPr lang="ja-JP" altLang="en-US" sz="4000">
                <a:solidFill>
                  <a:schemeClr val="bg1"/>
                </a:solidFill>
              </a:rPr>
              <a:t>海外）</a:t>
            </a:r>
            <a:endParaRPr kumimoji="1" lang="ja-JP" altLang="en-US" sz="400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4E19559B-3F5C-6FF7-4C45-91FEB903CA9E}"/>
              </a:ext>
            </a:extLst>
          </p:cNvPr>
          <p:cNvSpPr>
            <a:spLocks noGrp="1"/>
          </p:cNvSpPr>
          <p:nvPr>
            <p:ph idx="1"/>
          </p:nvPr>
        </p:nvSpPr>
        <p:spPr>
          <a:xfrm>
            <a:off x="1155548" y="2217343"/>
            <a:ext cx="9880893" cy="3959619"/>
          </a:xfrm>
        </p:spPr>
        <p:txBody>
          <a:bodyPr>
            <a:normAutofit fontScale="85000" lnSpcReduction="20000"/>
          </a:bodyPr>
          <a:lstStyle/>
          <a:p>
            <a:r>
              <a:rPr lang="ja-JP" altLang="en-US" sz="2400"/>
              <a:t>漫画とアルバムが売り切れる。</a:t>
            </a:r>
            <a:endParaRPr lang="en-US" altLang="ja-JP" sz="2400" dirty="0"/>
          </a:p>
          <a:p>
            <a:endParaRPr lang="en-US" altLang="ja-JP" sz="2400" dirty="0"/>
          </a:p>
          <a:p>
            <a:r>
              <a:rPr lang="ja-JP" altLang="en-US" sz="2400"/>
              <a:t>音楽関係者にも評判が良い。</a:t>
            </a:r>
            <a:r>
              <a:rPr lang="en-US" altLang="ja-JP" sz="2400" dirty="0"/>
              <a:t>(</a:t>
            </a:r>
            <a:r>
              <a:rPr lang="en-US" altLang="ja-JP" sz="2400" dirty="0" err="1"/>
              <a:t>Vaundy</a:t>
            </a:r>
            <a:r>
              <a:rPr lang="ja-JP" altLang="en-US" sz="2400"/>
              <a:t>等が言及）</a:t>
            </a:r>
            <a:endParaRPr lang="en-US" altLang="ja-JP" sz="2400" dirty="0"/>
          </a:p>
          <a:p>
            <a:endParaRPr lang="en-US" altLang="ja-JP" sz="2400" dirty="0"/>
          </a:p>
          <a:p>
            <a:r>
              <a:rPr lang="ja-JP" altLang="en-US" sz="2400"/>
              <a:t>非公式海外サーバのメンバー数</a:t>
            </a:r>
            <a:r>
              <a:rPr lang="en-US" altLang="ja-JP" sz="2400" dirty="0"/>
              <a:t>: 4.1</a:t>
            </a:r>
            <a:r>
              <a:rPr lang="ja-JP" altLang="en-US" sz="2400"/>
              <a:t>万人超</a:t>
            </a:r>
            <a:r>
              <a:rPr lang="en-US" altLang="ja-JP" sz="2400" dirty="0"/>
              <a:t>  (discord)</a:t>
            </a:r>
          </a:p>
          <a:p>
            <a:endParaRPr lang="en-US" altLang="ja-JP" sz="2400" dirty="0"/>
          </a:p>
          <a:p>
            <a:r>
              <a:rPr lang="ja-JP" altLang="en-US" sz="2400"/>
              <a:t>当該作品の同人誌ではないが、作者目当てにコミケで長蛇の列が形成さ</a:t>
            </a:r>
            <a:endParaRPr lang="en-US" altLang="ja-JP" sz="2400" dirty="0"/>
          </a:p>
          <a:p>
            <a:pPr marL="0" indent="0">
              <a:buNone/>
            </a:pPr>
            <a:r>
              <a:rPr lang="ja-JP" altLang="en-US" sz="2400"/>
              <a:t>れる。当日に屋内→屋外へとブース変更される。</a:t>
            </a:r>
            <a:endParaRPr lang="en-US" altLang="ja-JP" sz="2400" dirty="0"/>
          </a:p>
          <a:p>
            <a:pPr marL="0" indent="0">
              <a:buNone/>
            </a:pPr>
            <a:r>
              <a:rPr lang="ja-JP" altLang="en-US" sz="2400"/>
              <a:t>→ コミケではサークルの人気を勘案して、</a:t>
            </a:r>
            <a:endParaRPr lang="en-US" altLang="ja-JP" sz="2400" dirty="0"/>
          </a:p>
          <a:p>
            <a:pPr marL="0" indent="0">
              <a:buNone/>
            </a:pPr>
            <a:r>
              <a:rPr lang="ja-JP" altLang="en-US" sz="2400"/>
              <a:t>島（誕生席）→　壁　→　外周　という優遇措置が行われる。</a:t>
            </a:r>
            <a:endParaRPr lang="en-US" altLang="ja-JP" sz="2400" dirty="0"/>
          </a:p>
          <a:p>
            <a:pPr marL="0" indent="0">
              <a:buNone/>
            </a:pPr>
            <a:r>
              <a:rPr lang="ja-JP" altLang="en-US" sz="2400"/>
              <a:t>外周となるサークルでは「比村乳業」の比村サーキットなどが有名</a:t>
            </a:r>
            <a:endParaRPr lang="en-US" altLang="ja-JP" sz="2400" dirty="0"/>
          </a:p>
        </p:txBody>
      </p:sp>
    </p:spTree>
    <p:extLst>
      <p:ext uri="{BB962C8B-B14F-4D97-AF65-F5344CB8AC3E}">
        <p14:creationId xmlns:p14="http://schemas.microsoft.com/office/powerpoint/2010/main" val="2209752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3EB9CA9-4057-9860-1929-8AAFF36441F6}"/>
              </a:ext>
            </a:extLst>
          </p:cNvPr>
          <p:cNvSpPr>
            <a:spLocks noGrp="1"/>
          </p:cNvSpPr>
          <p:nvPr>
            <p:ph type="title"/>
          </p:nvPr>
        </p:nvSpPr>
        <p:spPr>
          <a:xfrm>
            <a:off x="1156851" y="637762"/>
            <a:ext cx="9888496" cy="900131"/>
          </a:xfrm>
        </p:spPr>
        <p:txBody>
          <a:bodyPr anchor="t">
            <a:normAutofit/>
          </a:bodyPr>
          <a:lstStyle/>
          <a:p>
            <a:r>
              <a:rPr kumimoji="1" lang="ja-JP" altLang="en-US" sz="4000">
                <a:solidFill>
                  <a:schemeClr val="bg1"/>
                </a:solidFill>
              </a:rPr>
              <a:t>ストーリー面における強み</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3B19E2F7-F24E-AA2E-84FF-D80BA7A5C31B}"/>
              </a:ext>
            </a:extLst>
          </p:cNvPr>
          <p:cNvSpPr>
            <a:spLocks noGrp="1"/>
          </p:cNvSpPr>
          <p:nvPr>
            <p:ph idx="1"/>
          </p:nvPr>
        </p:nvSpPr>
        <p:spPr>
          <a:xfrm>
            <a:off x="1155548" y="2318647"/>
            <a:ext cx="9880893" cy="4416806"/>
          </a:xfrm>
        </p:spPr>
        <p:txBody>
          <a:bodyPr>
            <a:normAutofit fontScale="70000" lnSpcReduction="20000"/>
          </a:bodyPr>
          <a:lstStyle/>
          <a:p>
            <a:pPr marL="0" indent="0">
              <a:buNone/>
            </a:pPr>
            <a:r>
              <a:rPr kumimoji="1" lang="ja-JP" altLang="en-US" sz="2400" b="1">
                <a:solidFill>
                  <a:srgbClr val="00B050"/>
                </a:solidFill>
              </a:rPr>
              <a:t>「成長」</a:t>
            </a:r>
            <a:endParaRPr kumimoji="1" lang="en-US" altLang="ja-JP" sz="2400" b="1" dirty="0">
              <a:solidFill>
                <a:srgbClr val="00B050"/>
              </a:solidFill>
            </a:endParaRPr>
          </a:p>
          <a:p>
            <a:pPr marL="0" indent="0">
              <a:buNone/>
            </a:pPr>
            <a:endParaRPr kumimoji="1" lang="en-US" altLang="ja-JP" sz="2400" b="1" dirty="0">
              <a:solidFill>
                <a:srgbClr val="00B050"/>
              </a:solidFill>
            </a:endParaRPr>
          </a:p>
          <a:p>
            <a:pPr marL="0" indent="0">
              <a:buNone/>
            </a:pPr>
            <a:r>
              <a:rPr kumimoji="1" lang="ja-JP" altLang="en-US" sz="2400"/>
              <a:t>きららアニメに限らず、どの作品においてもここに焦点が当てられるのは言わずもがな、</a:t>
            </a:r>
            <a:endParaRPr kumimoji="1" lang="en-US" altLang="ja-JP" sz="2400" dirty="0"/>
          </a:p>
          <a:p>
            <a:pPr marL="0" indent="0">
              <a:buNone/>
            </a:pPr>
            <a:r>
              <a:rPr kumimoji="1" lang="ja-JP" altLang="en-US" sz="2400"/>
              <a:t>きららアニメ系列では「入学・卒業」</a:t>
            </a:r>
            <a:r>
              <a:rPr lang="ja-JP" altLang="en-US" sz="2400"/>
              <a:t>や「入社」など</a:t>
            </a:r>
            <a:r>
              <a:rPr kumimoji="1" lang="ja-JP" altLang="en-US" sz="2400"/>
              <a:t>を目処に作品が展開されることが多い</a:t>
            </a:r>
            <a:r>
              <a:rPr lang="ja-JP" altLang="en-US" sz="2400"/>
              <a:t>。</a:t>
            </a:r>
            <a:endParaRPr lang="en-US" altLang="ja-JP" sz="2400" dirty="0"/>
          </a:p>
          <a:p>
            <a:pPr marL="0" indent="0">
              <a:buNone/>
            </a:pPr>
            <a:r>
              <a:rPr lang="en-US" altLang="ja-JP" sz="2400" dirty="0"/>
              <a:t>ex. </a:t>
            </a:r>
            <a:r>
              <a:rPr lang="ja-JP" altLang="en-US" sz="2400"/>
              <a:t>けいおん</a:t>
            </a:r>
            <a:r>
              <a:rPr lang="en-US" altLang="ja-JP" sz="2400" dirty="0"/>
              <a:t>!</a:t>
            </a:r>
            <a:r>
              <a:rPr lang="ja-JP" altLang="en-US" sz="2400"/>
              <a:t> 、ゆるキャン△、</a:t>
            </a:r>
            <a:r>
              <a:rPr lang="en-US" altLang="ja-JP" sz="2400" dirty="0"/>
              <a:t>NEW GAME!</a:t>
            </a:r>
          </a:p>
          <a:p>
            <a:pPr marL="0" indent="0">
              <a:buNone/>
            </a:pPr>
            <a:endParaRPr kumimoji="1" lang="en-US" altLang="ja-JP" sz="2400" dirty="0"/>
          </a:p>
          <a:p>
            <a:pPr marL="0" indent="0">
              <a:buNone/>
            </a:pPr>
            <a:r>
              <a:rPr lang="ja-JP" altLang="en-US" sz="2400"/>
              <a:t>本作品においても、コミュニケーション能力に難のある主人公がバンド活動を通して心を開いて</a:t>
            </a:r>
            <a:endParaRPr lang="en-US" altLang="ja-JP" sz="2400" dirty="0"/>
          </a:p>
          <a:p>
            <a:pPr marL="0" indent="0">
              <a:buNone/>
            </a:pPr>
            <a:r>
              <a:rPr lang="ja-JP" altLang="en-US" sz="2400"/>
              <a:t>いく過程が描かれている。各バンドメンバーとの友情が芽生え、次第に大きな箱（ステージ）へ</a:t>
            </a:r>
            <a:endParaRPr lang="en-US" altLang="ja-JP" sz="2400" dirty="0"/>
          </a:p>
          <a:p>
            <a:pPr marL="0" indent="0">
              <a:buNone/>
            </a:pPr>
            <a:r>
              <a:rPr lang="ja-JP" altLang="en-US" sz="2400"/>
              <a:t>と挑戦する様子を読者が見守るというスタイル。</a:t>
            </a:r>
            <a:endParaRPr lang="en-US" altLang="ja-JP" sz="2400" dirty="0"/>
          </a:p>
          <a:p>
            <a:pPr marL="0" indent="0">
              <a:buNone/>
            </a:pPr>
            <a:endParaRPr kumimoji="1" lang="en-US" altLang="ja-JP" sz="2400" dirty="0"/>
          </a:p>
          <a:p>
            <a:pPr marL="0" indent="0">
              <a:buNone/>
            </a:pPr>
            <a:r>
              <a:rPr kumimoji="1" lang="ja-JP" altLang="en-US" sz="2400"/>
              <a:t>きららアニメでは、読者がいわばキャラクターたちの成長を見守る「保護者」としての役割を担っている。</a:t>
            </a:r>
            <a:endParaRPr kumimoji="1" lang="en-US" altLang="ja-JP" sz="2400" dirty="0"/>
          </a:p>
          <a:p>
            <a:pPr marL="0" indent="0">
              <a:buNone/>
            </a:pPr>
            <a:endParaRPr kumimoji="1" lang="en-US" altLang="ja-JP" sz="2400" dirty="0"/>
          </a:p>
          <a:p>
            <a:pPr marL="0" indent="0">
              <a:buNone/>
            </a:pPr>
            <a:r>
              <a:rPr kumimoji="1" lang="ja-JP" altLang="en-US" sz="2400"/>
              <a:t>本作品においては結束バンドとしての商業展開も行われているため、バンドのファンという立ち位置が適切か？</a:t>
            </a:r>
            <a:endParaRPr kumimoji="1" lang="en-US" altLang="ja-JP" sz="2400" dirty="0"/>
          </a:p>
        </p:txBody>
      </p:sp>
      <p:sp>
        <p:nvSpPr>
          <p:cNvPr id="4" name="雲形吹き出し 3">
            <a:extLst>
              <a:ext uri="{FF2B5EF4-FFF2-40B4-BE49-F238E27FC236}">
                <a16:creationId xmlns:a16="http://schemas.microsoft.com/office/drawing/2014/main" id="{056D632D-9F01-74DE-815E-1E1BEE43ACFD}"/>
              </a:ext>
            </a:extLst>
          </p:cNvPr>
          <p:cNvSpPr/>
          <p:nvPr/>
        </p:nvSpPr>
        <p:spPr>
          <a:xfrm>
            <a:off x="8229600" y="223851"/>
            <a:ext cx="2933205" cy="1786908"/>
          </a:xfrm>
          <a:prstGeom prst="cloudCallout">
            <a:avLst>
              <a:gd name="adj1" fmla="val -40266"/>
              <a:gd name="adj2" fmla="val 784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t>きらら作品、</a:t>
            </a:r>
            <a:endParaRPr kumimoji="1" lang="en-US" altLang="ja-JP" dirty="0"/>
          </a:p>
          <a:p>
            <a:pPr algn="ctr"/>
            <a:r>
              <a:rPr kumimoji="1" lang="ja-JP" altLang="en-US"/>
              <a:t>やたら</a:t>
            </a:r>
            <a:r>
              <a:rPr kumimoji="1" lang="en-US" altLang="ja-JP" dirty="0"/>
              <a:t>”!“</a:t>
            </a:r>
            <a:r>
              <a:rPr kumimoji="1" lang="ja-JP" altLang="en-US"/>
              <a:t>とか記号が付きがち</a:t>
            </a:r>
          </a:p>
        </p:txBody>
      </p:sp>
    </p:spTree>
    <p:extLst>
      <p:ext uri="{BB962C8B-B14F-4D97-AF65-F5344CB8AC3E}">
        <p14:creationId xmlns:p14="http://schemas.microsoft.com/office/powerpoint/2010/main" val="173514523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TotalTime>
  <Words>1833</Words>
  <Application>Microsoft Macintosh PowerPoint</Application>
  <PresentationFormat>ワイド画面</PresentationFormat>
  <Paragraphs>191</Paragraphs>
  <Slides>17</Slides>
  <Notes>1</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UD Shin Go Regular</vt:lpstr>
      <vt:lpstr>游ゴシック</vt:lpstr>
      <vt:lpstr>游ゴシック Light</vt:lpstr>
      <vt:lpstr>Arial</vt:lpstr>
      <vt:lpstr>Calibri</vt:lpstr>
      <vt:lpstr>Tw Cen MT</vt:lpstr>
      <vt:lpstr>Office テーマ</vt:lpstr>
      <vt:lpstr>PowerPoint プレゼンテーション</vt:lpstr>
      <vt:lpstr>なぜきららアニメが人気なのかを、 ぼっち・ざ・ろっく！を通して考察する。</vt:lpstr>
      <vt:lpstr>そもそもきららアニメとは？</vt:lpstr>
      <vt:lpstr>とくに有名なもの</vt:lpstr>
      <vt:lpstr>ぼっち・ざ・ろっく！ （2022 秋）</vt:lpstr>
      <vt:lpstr>なにが良いのか？</vt:lpstr>
      <vt:lpstr>反響　（データ面）</vt:lpstr>
      <vt:lpstr>反響  　(国内・海外）</vt:lpstr>
      <vt:lpstr>ストーリー面における強み</vt:lpstr>
      <vt:lpstr>ストーリー面における強み</vt:lpstr>
      <vt:lpstr>ストーリー面における強み</vt:lpstr>
      <vt:lpstr>楽曲・ストーリー以外の強み</vt:lpstr>
      <vt:lpstr>楽曲・ストーリー以外の強み</vt:lpstr>
      <vt:lpstr>楽曲・ストーリー以外の強み</vt:lpstr>
      <vt:lpstr>ほか、バックグラウンドにあるらしきもの</vt:lpstr>
      <vt:lpstr>ほか、バックグラウンドにあるらしきもの</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宮城　ひゅうが</dc:creator>
  <cp:lastModifiedBy>宮城　ひゅうが</cp:lastModifiedBy>
  <cp:revision>8</cp:revision>
  <dcterms:created xsi:type="dcterms:W3CDTF">2023-01-30T11:51:03Z</dcterms:created>
  <dcterms:modified xsi:type="dcterms:W3CDTF">2023-02-22T14:22:18Z</dcterms:modified>
</cp:coreProperties>
</file>